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5" r:id="rId8"/>
    <p:sldId id="317" r:id="rId9"/>
    <p:sldId id="293" r:id="rId10"/>
    <p:sldId id="270" r:id="rId11"/>
    <p:sldId id="313" r:id="rId12"/>
    <p:sldId id="294" r:id="rId13"/>
    <p:sldId id="267" r:id="rId14"/>
    <p:sldId id="303" r:id="rId15"/>
    <p:sldId id="304" r:id="rId16"/>
    <p:sldId id="274" r:id="rId17"/>
    <p:sldId id="268" r:id="rId18"/>
    <p:sldId id="266" r:id="rId19"/>
    <p:sldId id="295" r:id="rId20"/>
    <p:sldId id="269" r:id="rId21"/>
    <p:sldId id="272" r:id="rId22"/>
    <p:sldId id="309" r:id="rId23"/>
    <p:sldId id="306" r:id="rId24"/>
    <p:sldId id="307" r:id="rId25"/>
    <p:sldId id="314" r:id="rId26"/>
    <p:sldId id="318" r:id="rId27"/>
    <p:sldId id="308" r:id="rId28"/>
    <p:sldId id="311" r:id="rId29"/>
    <p:sldId id="273" r:id="rId30"/>
    <p:sldId id="271" r:id="rId31"/>
    <p:sldId id="276" r:id="rId32"/>
    <p:sldId id="296" r:id="rId33"/>
    <p:sldId id="319" r:id="rId34"/>
    <p:sldId id="320" r:id="rId35"/>
    <p:sldId id="315" r:id="rId36"/>
    <p:sldId id="321" r:id="rId37"/>
    <p:sldId id="292" r:id="rId38"/>
    <p:sldId id="316" r:id="rId39"/>
    <p:sldId id="291" r:id="rId4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779B13-C9C1-4840-BF42-3C1D4F4460D4}"/>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100AE5E-13A6-46FC-852C-5EA041F52D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FFB1383-FBE7-468C-9FC2-8EB77D18AD7D}"/>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5" name="Espaço Reservado para Rodapé 4">
            <a:extLst>
              <a:ext uri="{FF2B5EF4-FFF2-40B4-BE49-F238E27FC236}">
                <a16:creationId xmlns:a16="http://schemas.microsoft.com/office/drawing/2014/main" id="{71180F5D-EEC2-4FE0-8AE9-B56F71F65CC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F143B8E-4189-4717-A82E-F58955D134A2}"/>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275486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2CD5F-7F17-45F2-900B-022E4FD5B1D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2A3C13D-A199-44CF-934F-AFA968DD044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F118AE-AA41-402B-BE62-D00859AE3764}"/>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5" name="Espaço Reservado para Rodapé 4">
            <a:extLst>
              <a:ext uri="{FF2B5EF4-FFF2-40B4-BE49-F238E27FC236}">
                <a16:creationId xmlns:a16="http://schemas.microsoft.com/office/drawing/2014/main" id="{4E438907-44AD-4642-B431-B405F01139B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ED2520C-F0D9-4A0D-B2AD-CDB40EA640FA}"/>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349025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C7F3A6-B28D-43A6-8335-AA2DE3321C0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0BD5F4E5-8113-483F-BAC8-E32F62E39E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4ABCE059-73CE-497A-A89C-6A55852C370F}"/>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5" name="Espaço Reservado para Rodapé 4">
            <a:extLst>
              <a:ext uri="{FF2B5EF4-FFF2-40B4-BE49-F238E27FC236}">
                <a16:creationId xmlns:a16="http://schemas.microsoft.com/office/drawing/2014/main" id="{1879C447-1DD3-4B65-98BD-8A02EB8CC83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E0A8C29-C7A3-452B-852F-0DCBA84D8DD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92078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343094-CDFA-4F9B-8823-8425AF5A29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D3DF25C-9DFE-4624-A8D4-5B5CA28D49B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1876892-EB87-4912-A923-E9F121C3598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CE9CE78-D9A8-4C7E-AC61-EE70FADE664A}"/>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6" name="Espaço Reservado para Rodapé 5">
            <a:extLst>
              <a:ext uri="{FF2B5EF4-FFF2-40B4-BE49-F238E27FC236}">
                <a16:creationId xmlns:a16="http://schemas.microsoft.com/office/drawing/2014/main" id="{1ABCA380-785A-48F3-A949-B41BDB16E4D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8252FFF-3427-4A41-BF7D-506D36FFBD9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056284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CB6A76-922D-403A-976A-B758F39656C5}"/>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9FC4214-4744-444F-A362-0674D66EBF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E215760-9024-4B13-BFFA-A6A06179FB30}"/>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33C9DFC-0B13-4CEC-A87A-9E60E583C6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1EFA6DA-FDA5-4566-AB44-4A70E2A00893}"/>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FA33DE5-6BF8-40A9-BC80-465CF8ED0A85}"/>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8" name="Espaço Reservado para Rodapé 7">
            <a:extLst>
              <a:ext uri="{FF2B5EF4-FFF2-40B4-BE49-F238E27FC236}">
                <a16:creationId xmlns:a16="http://schemas.microsoft.com/office/drawing/2014/main" id="{C6F7E889-41D7-4669-802E-B144E59EB89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74E34200-38D9-4A38-89C2-EF4DDC772BD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988677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12F8A-641A-457C-B944-FDD1E6EB5821}"/>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A3BC083A-83F5-4BED-80D1-F751BC50D0AE}"/>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4" name="Espaço Reservado para Rodapé 3">
            <a:extLst>
              <a:ext uri="{FF2B5EF4-FFF2-40B4-BE49-F238E27FC236}">
                <a16:creationId xmlns:a16="http://schemas.microsoft.com/office/drawing/2014/main" id="{A2EB2A32-E77A-49D2-B3ED-762619823B1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3DC50AE-025A-4886-983E-22FCDBA87926}"/>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965880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24FEB2F-12E5-4D04-A699-51AB637CFB1C}"/>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3" name="Espaço Reservado para Rodapé 2">
            <a:extLst>
              <a:ext uri="{FF2B5EF4-FFF2-40B4-BE49-F238E27FC236}">
                <a16:creationId xmlns:a16="http://schemas.microsoft.com/office/drawing/2014/main" id="{F5092280-3B87-481E-9D9E-FA3CDA2A9747}"/>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B4ADF7B-54A9-4AC7-AE93-7E872F7BD09F}"/>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668604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D42189-BD40-4F7E-AF6D-065C72A2DE4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0B28C37-8E13-4979-94E5-194CC29937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42E873FA-11F2-47B5-BE8B-475E2BD88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73A7805-47BB-437C-87B1-DA135B038A69}"/>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6" name="Espaço Reservado para Rodapé 5">
            <a:extLst>
              <a:ext uri="{FF2B5EF4-FFF2-40B4-BE49-F238E27FC236}">
                <a16:creationId xmlns:a16="http://schemas.microsoft.com/office/drawing/2014/main" id="{45E2794A-97DE-4BB1-8FBE-16BE3E97427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E7DAF97-B37C-4C3C-9B59-CA091166AD6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2884423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69CD72-542D-4427-8CEA-74FDB756272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8402F03A-70BA-465E-9F8D-307D601FE9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D9E79C09-6CA1-432C-A181-DA2B2EB9F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763E50D-9909-4351-B78E-D3AC4EE1BBDB}"/>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6" name="Espaço Reservado para Rodapé 5">
            <a:extLst>
              <a:ext uri="{FF2B5EF4-FFF2-40B4-BE49-F238E27FC236}">
                <a16:creationId xmlns:a16="http://schemas.microsoft.com/office/drawing/2014/main" id="{4B6165F3-FFCC-4B37-AB20-AA71CE57FF2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F8FF0DB-CB82-48F7-B641-3CF6F2CEBAB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0046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20A4C-36C9-4F66-BA8F-E3725B6DD57B}"/>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5A78245-755B-4752-9DAB-AC2E7CDA338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AC912C6-6E7E-48F9-806D-5CDDA34D4BC4}"/>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5" name="Espaço Reservado para Rodapé 4">
            <a:extLst>
              <a:ext uri="{FF2B5EF4-FFF2-40B4-BE49-F238E27FC236}">
                <a16:creationId xmlns:a16="http://schemas.microsoft.com/office/drawing/2014/main" id="{F8EAA4F7-7F99-4669-80EF-F4607BFF722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E3C30CA-A8FA-49C8-BE75-95847BC0A555}"/>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4130809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BABB836-4D0B-444B-9E2B-C4846EEFC92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24EC968-20FE-4CC2-B2F7-B014AE33CFEE}"/>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83E9A82-8643-4E0F-AA61-EF6B38AC0AEE}"/>
              </a:ext>
            </a:extLst>
          </p:cNvPr>
          <p:cNvSpPr>
            <a:spLocks noGrp="1"/>
          </p:cNvSpPr>
          <p:nvPr>
            <p:ph type="dt" sz="half" idx="10"/>
          </p:nvPr>
        </p:nvSpPr>
        <p:spPr/>
        <p:txBody>
          <a:bodyPr/>
          <a:lstStyle/>
          <a:p>
            <a:fld id="{8594C91F-F66D-43C1-8C51-B26898623E3E}" type="datetimeFigureOut">
              <a:rPr lang="pt-BR" smtClean="0"/>
              <a:t>13/05/2021</a:t>
            </a:fld>
            <a:endParaRPr lang="pt-BR"/>
          </a:p>
        </p:txBody>
      </p:sp>
      <p:sp>
        <p:nvSpPr>
          <p:cNvPr id="5" name="Espaço Reservado para Rodapé 4">
            <a:extLst>
              <a:ext uri="{FF2B5EF4-FFF2-40B4-BE49-F238E27FC236}">
                <a16:creationId xmlns:a16="http://schemas.microsoft.com/office/drawing/2014/main" id="{A39DACB2-B984-4622-B3FC-60B2DC938B3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57F3A44-58BA-4A1F-96F3-7C5457F6D83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983727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p:bg>
      <p:bgPr>
        <a:solidFill>
          <a:srgbClr val="FFFFFF"/>
        </a:solidFill>
        <a:effectLst/>
      </p:bgPr>
    </p:bg>
    <p:spTree>
      <p:nvGrpSpPr>
        <p:cNvPr id="1" name=""/>
        <p:cNvGrpSpPr/>
        <p:nvPr/>
      </p:nvGrpSpPr>
      <p:grpSpPr>
        <a:xfrm>
          <a:off x="0" y="0"/>
          <a:ext cx="0" cy="0"/>
          <a:chOff x="0" y="0"/>
          <a:chExt cx="0" cy="0"/>
        </a:xfrm>
      </p:grpSpPr>
      <p:sp>
        <p:nvSpPr>
          <p:cNvPr id="1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4755612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D8E8189-5953-4633-AF17-5432A89528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62DDA7C-9307-4A5C-950E-9A1DFF5650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D438E34-83C5-4675-A3B8-7AAD8F29B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94C91F-F66D-43C1-8C51-B26898623E3E}" type="datetimeFigureOut">
              <a:rPr lang="pt-BR" smtClean="0"/>
              <a:t>13/05/2021</a:t>
            </a:fld>
            <a:endParaRPr lang="pt-BR"/>
          </a:p>
        </p:txBody>
      </p:sp>
      <p:sp>
        <p:nvSpPr>
          <p:cNvPr id="5" name="Espaço Reservado para Rodapé 4">
            <a:extLst>
              <a:ext uri="{FF2B5EF4-FFF2-40B4-BE49-F238E27FC236}">
                <a16:creationId xmlns:a16="http://schemas.microsoft.com/office/drawing/2014/main" id="{B0B16016-F364-486A-B8CC-A23EB10418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9019E85-9456-47CE-97D8-7F6CD1670B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29DA6-06E9-4A45-BE3D-3D6975767135}" type="slidenum">
              <a:rPr lang="pt-BR" smtClean="0"/>
              <a:t>‹nº›</a:t>
            </a:fld>
            <a:endParaRPr lang="pt-BR"/>
          </a:p>
        </p:txBody>
      </p:sp>
    </p:spTree>
    <p:extLst>
      <p:ext uri="{BB962C8B-B14F-4D97-AF65-F5344CB8AC3E}">
        <p14:creationId xmlns:p14="http://schemas.microsoft.com/office/powerpoint/2010/main" val="3256980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webp"/><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1ADCD-53DB-49F4-A785-4139D64BB235}"/>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BA99EEC3-2F4F-43C9-9538-F5AA281140E6}"/>
              </a:ext>
            </a:extLst>
          </p:cNvPr>
          <p:cNvSpPr>
            <a:spLocks noGrp="1"/>
          </p:cNvSpPr>
          <p:nvPr>
            <p:ph type="subTitle" idx="1"/>
          </p:nvPr>
        </p:nvSpPr>
        <p:spPr/>
        <p:txBody>
          <a:bodyPr/>
          <a:lstStyle/>
          <a:p>
            <a:endParaRPr lang="pt-BR"/>
          </a:p>
        </p:txBody>
      </p:sp>
      <p:pic>
        <p:nvPicPr>
          <p:cNvPr id="7" name="Imagem 6" descr="Texto&#10;&#10;Descrição gerada automaticamente">
            <a:extLst>
              <a:ext uri="{FF2B5EF4-FFF2-40B4-BE49-F238E27FC236}">
                <a16:creationId xmlns:a16="http://schemas.microsoft.com/office/drawing/2014/main" id="{6851C92A-DE04-4A4B-BA3C-72FEB4438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747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93F048-F061-4183-8820-2D5511E1360D}"/>
              </a:ext>
            </a:extLst>
          </p:cNvPr>
          <p:cNvSpPr>
            <a:spLocks noGrp="1"/>
          </p:cNvSpPr>
          <p:nvPr>
            <p:ph type="title"/>
          </p:nvPr>
        </p:nvSpPr>
        <p:spPr/>
        <p:txBody>
          <a:bodyPr/>
          <a:lstStyle/>
          <a:p>
            <a:r>
              <a:rPr lang="pt-BR" dirty="0"/>
              <a:t> </a:t>
            </a:r>
          </a:p>
        </p:txBody>
      </p:sp>
      <p:pic>
        <p:nvPicPr>
          <p:cNvPr id="11" name="Imagem 10" descr="Uma imagem contendo Site&#10;&#10;Descrição gerada automaticamente">
            <a:extLst>
              <a:ext uri="{FF2B5EF4-FFF2-40B4-BE49-F238E27FC236}">
                <a16:creationId xmlns:a16="http://schemas.microsoft.com/office/drawing/2014/main" id="{0EAA9021-CB86-4169-9E68-1D9111E065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ítulo 9">
            <a:extLst>
              <a:ext uri="{FF2B5EF4-FFF2-40B4-BE49-F238E27FC236}">
                <a16:creationId xmlns:a16="http://schemas.microsoft.com/office/drawing/2014/main" id="{27804283-A92A-4D44-B577-54C2564F9B67}"/>
              </a:ext>
            </a:extLst>
          </p:cNvPr>
          <p:cNvSpPr txBox="1">
            <a:spLocks/>
          </p:cNvSpPr>
          <p:nvPr/>
        </p:nvSpPr>
        <p:spPr>
          <a:xfrm>
            <a:off x="1033780" y="521493"/>
            <a:ext cx="3629025" cy="1012825"/>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8000" b="1" dirty="0">
                <a:latin typeface="Trebuchet MS" panose="020B0603020202020204" pitchFamily="34" charset="0"/>
              </a:rPr>
              <a:t>Lição 7</a:t>
            </a:r>
          </a:p>
        </p:txBody>
      </p:sp>
      <p:sp>
        <p:nvSpPr>
          <p:cNvPr id="13" name="Título 9">
            <a:extLst>
              <a:ext uri="{FF2B5EF4-FFF2-40B4-BE49-F238E27FC236}">
                <a16:creationId xmlns:a16="http://schemas.microsoft.com/office/drawing/2014/main" id="{E927BD9B-6F69-4049-B9AB-CFA7EC671BBB}"/>
              </a:ext>
            </a:extLst>
          </p:cNvPr>
          <p:cNvSpPr txBox="1">
            <a:spLocks/>
          </p:cNvSpPr>
          <p:nvPr/>
        </p:nvSpPr>
        <p:spPr>
          <a:xfrm>
            <a:off x="5280638" y="1196857"/>
            <a:ext cx="6690995"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Aliança no Sinai</a:t>
            </a:r>
          </a:p>
        </p:txBody>
      </p:sp>
      <p:sp>
        <p:nvSpPr>
          <p:cNvPr id="14" name="Subtítulo 10">
            <a:extLst>
              <a:ext uri="{FF2B5EF4-FFF2-40B4-BE49-F238E27FC236}">
                <a16:creationId xmlns:a16="http://schemas.microsoft.com/office/drawing/2014/main" id="{8FD3139E-D6FC-472A-B424-902F3F001C12}"/>
              </a:ext>
            </a:extLst>
          </p:cNvPr>
          <p:cNvSpPr txBox="1">
            <a:spLocks/>
          </p:cNvSpPr>
          <p:nvPr/>
        </p:nvSpPr>
        <p:spPr>
          <a:xfrm>
            <a:off x="5715001" y="4236440"/>
            <a:ext cx="6256632" cy="7801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600" dirty="0">
                <a:latin typeface="Trebuchet MS" panose="020B0603020202020204" pitchFamily="34" charset="0"/>
              </a:rPr>
              <a:t>“Vocês viram o que fiz aos egípcios e como levei vocês sobre asas de águia e os trouxe para perto de Mim” (</a:t>
            </a:r>
            <a:r>
              <a:rPr lang="pt-BR" sz="1600" dirty="0" err="1">
                <a:latin typeface="Trebuchet MS" panose="020B0603020202020204" pitchFamily="34" charset="0"/>
              </a:rPr>
              <a:t>Êx</a:t>
            </a:r>
            <a:r>
              <a:rPr lang="pt-BR" sz="1600" dirty="0">
                <a:latin typeface="Trebuchet MS" panose="020B0603020202020204" pitchFamily="34" charset="0"/>
              </a:rPr>
              <a:t> 19:4).</a:t>
            </a:r>
            <a:endParaRPr lang="pt-BR" sz="1038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4275400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comida&#10;&#10;Descrição gerada automaticamente">
            <a:extLst>
              <a:ext uri="{FF2B5EF4-FFF2-40B4-BE49-F238E27FC236}">
                <a16:creationId xmlns:a16="http://schemas.microsoft.com/office/drawing/2014/main" id="{68AB662C-04C5-4C38-9556-DFDA09715EE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C6AC1991-8FE2-454A-BF2D-514A99363933}"/>
              </a:ext>
            </a:extLst>
          </p:cNvPr>
          <p:cNvSpPr>
            <a:spLocks noGrp="1"/>
          </p:cNvSpPr>
          <p:nvPr>
            <p:ph idx="1"/>
          </p:nvPr>
        </p:nvSpPr>
        <p:spPr>
          <a:xfrm>
            <a:off x="5434984" y="2018208"/>
            <a:ext cx="6362700" cy="2578960"/>
          </a:xfrm>
        </p:spPr>
        <p:txBody>
          <a:bodyPr>
            <a:normAutofit/>
          </a:bodyPr>
          <a:lstStyle/>
          <a:p>
            <a:pPr marL="0" indent="0" algn="just">
              <a:spcBef>
                <a:spcPts val="0"/>
              </a:spcBef>
              <a:buNone/>
            </a:pPr>
            <a:r>
              <a:rPr lang="pt-BR" dirty="0">
                <a:latin typeface="Trebuchet MS" panose="020B0603020202020204" pitchFamily="34" charset="0"/>
              </a:rPr>
              <a:t>Quais imagens Deus usou para descrever Seu relacionamento com Israel? Como as histórias do Êxodo e do Sinai se assemelham à salvação pessoal? Qual era a função da lei na aliança do Sinai?</a:t>
            </a:r>
            <a:endParaRPr lang="pt-BR" sz="4000" dirty="0">
              <a:latin typeface="Trebuchet MS" panose="020B0603020202020204" pitchFamily="34" charset="0"/>
            </a:endParaRPr>
          </a:p>
        </p:txBody>
      </p:sp>
      <p:pic>
        <p:nvPicPr>
          <p:cNvPr id="5" name="Imagem 4" descr="Logotipo&#10;&#10;Descrição gerada automaticamente">
            <a:extLst>
              <a:ext uri="{FF2B5EF4-FFF2-40B4-BE49-F238E27FC236}">
                <a16:creationId xmlns:a16="http://schemas.microsoft.com/office/drawing/2014/main" id="{B3766CFE-A19E-4F5B-AD8D-8E86A3E78AA1}"/>
              </a:ext>
            </a:extLst>
          </p:cNvPr>
          <p:cNvPicPr>
            <a:picLocks noChangeAspect="1"/>
          </p:cNvPicPr>
          <p:nvPr/>
        </p:nvPicPr>
        <p:blipFill>
          <a:blip r:embed="rId3">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64842" y="1214436"/>
            <a:ext cx="4305300" cy="4429125"/>
          </a:xfrm>
          <a:prstGeom prst="rect">
            <a:avLst/>
          </a:prstGeom>
        </p:spPr>
      </p:pic>
    </p:spTree>
    <p:extLst>
      <p:ext uri="{BB962C8B-B14F-4D97-AF65-F5344CB8AC3E}">
        <p14:creationId xmlns:p14="http://schemas.microsoft.com/office/powerpoint/2010/main" val="85310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904776" y="2463183"/>
            <a:ext cx="6654800" cy="6527800"/>
          </a:xfrm>
        </p:spPr>
        <p:txBody>
          <a:bodyPr>
            <a:normAutofit/>
          </a:bodyPr>
          <a:lstStyle/>
          <a:p>
            <a:pPr marL="514350" indent="-514350" algn="just">
              <a:buFont typeface="+mj-lt"/>
              <a:buAutoNum type="arabicPeriod"/>
            </a:pPr>
            <a:r>
              <a:rPr lang="pt-BR" sz="3600" dirty="0">
                <a:latin typeface="Trebuchet MS" panose="020B0603020202020204" pitchFamily="34" charset="0"/>
              </a:rPr>
              <a:t>Sobre asas de águia</a:t>
            </a:r>
          </a:p>
          <a:p>
            <a:pPr marL="514350" indent="-514350" algn="just">
              <a:buFont typeface="+mj-lt"/>
              <a:buAutoNum type="arabicPeriod"/>
            </a:pPr>
            <a:r>
              <a:rPr lang="pt-BR" sz="3600" dirty="0">
                <a:latin typeface="Trebuchet MS" panose="020B0603020202020204" pitchFamily="34" charset="0"/>
              </a:rPr>
              <a:t>Padrão de salvação</a:t>
            </a:r>
          </a:p>
          <a:p>
            <a:pPr marL="514350" indent="-514350" algn="just">
              <a:buFont typeface="+mj-lt"/>
              <a:buAutoNum type="arabicPeriod"/>
            </a:pPr>
            <a:r>
              <a:rPr lang="pt-BR" sz="3600" dirty="0">
                <a:latin typeface="Trebuchet MS" panose="020B0603020202020204" pitchFamily="34" charset="0"/>
              </a:rPr>
              <a:t>Aliança no Sinai</a:t>
            </a:r>
          </a:p>
          <a:p>
            <a:pPr marL="514350" indent="-514350" algn="just">
              <a:buFont typeface="+mj-lt"/>
              <a:buAutoNum type="arabicPeriod"/>
            </a:pPr>
            <a:r>
              <a:rPr lang="pt-BR" sz="3600" dirty="0">
                <a:latin typeface="Trebuchet MS" panose="020B0603020202020204" pitchFamily="34" charset="0"/>
              </a:rPr>
              <a:t>Deus e Israel</a:t>
            </a:r>
          </a:p>
          <a:p>
            <a:pPr marL="514350" indent="-514350" algn="just">
              <a:buFont typeface="+mj-lt"/>
              <a:buAutoNum type="arabicPeriod"/>
            </a:pPr>
            <a:r>
              <a:rPr lang="pt-BR" sz="3600" dirty="0">
                <a:latin typeface="Trebuchet MS" panose="020B0603020202020204" pitchFamily="34" charset="0"/>
              </a:rPr>
              <a:t>Promessas e promessas…</a:t>
            </a:r>
          </a:p>
          <a:p>
            <a:pPr marL="514350" indent="-514350" algn="just">
              <a:buFont typeface="+mj-lt"/>
              <a:buAutoNum type="arabicPeriod"/>
            </a:pPr>
            <a:endParaRPr lang="pt-BR" sz="3600" dirty="0">
              <a:latin typeface="Trebuchet MS" panose="020B0603020202020204" pitchFamily="34" charset="0"/>
            </a:endParaRPr>
          </a:p>
        </p:txBody>
      </p:sp>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731889"/>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26338" y="-488642"/>
            <a:ext cx="8003562"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Temas da Semana</a:t>
            </a:r>
          </a:p>
        </p:txBody>
      </p:sp>
    </p:spTree>
    <p:extLst>
      <p:ext uri="{BB962C8B-B14F-4D97-AF65-F5344CB8AC3E}">
        <p14:creationId xmlns:p14="http://schemas.microsoft.com/office/powerpoint/2010/main" val="116893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Sobre asas de águia</a:t>
            </a:r>
          </a:p>
        </p:txBody>
      </p:sp>
    </p:spTree>
    <p:extLst>
      <p:ext uri="{BB962C8B-B14F-4D97-AF65-F5344CB8AC3E}">
        <p14:creationId xmlns:p14="http://schemas.microsoft.com/office/powerpoint/2010/main" val="2680640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75241" y="472550"/>
            <a:ext cx="11151900" cy="6527800"/>
          </a:xfrm>
        </p:spPr>
        <p:txBody>
          <a:bodyPr>
            <a:normAutofit/>
          </a:bodyPr>
          <a:lstStyle/>
          <a:p>
            <a:pPr marL="0" indent="0" algn="just">
              <a:spcBef>
                <a:spcPts val="0"/>
              </a:spcBef>
              <a:buNone/>
            </a:pPr>
            <a:r>
              <a:rPr lang="pt-BR" sz="3200" dirty="0">
                <a:latin typeface="Trebuchet MS" panose="020B0603020202020204" pitchFamily="34" charset="0"/>
              </a:rPr>
              <a:t>Israel esteve imerso no paganismo egípcio por longos e difíceis séculos, uma experiência que evidentemente obscureceu seu conhecimento de Deus, de Sua vontade e bondade.</a:t>
            </a:r>
          </a:p>
          <a:p>
            <a:pPr marL="0" indent="0" algn="just">
              <a:spcBef>
                <a:spcPts val="0"/>
              </a:spcBef>
              <a:buNone/>
            </a:pPr>
            <a:endParaRPr lang="pt-BR" sz="3200" dirty="0">
              <a:latin typeface="Trebuchet MS" panose="020B0603020202020204" pitchFamily="34" charset="0"/>
            </a:endParaRPr>
          </a:p>
          <a:p>
            <a:pPr marL="0" indent="0" algn="just">
              <a:spcBef>
                <a:spcPts val="0"/>
              </a:spcBef>
              <a:buNone/>
            </a:pPr>
            <a:r>
              <a:rPr lang="pt-BR" sz="3200" dirty="0">
                <a:latin typeface="Trebuchet MS" panose="020B0603020202020204" pitchFamily="34" charset="0"/>
              </a:rPr>
              <a:t>Como o Senhor poderia recuperá-los para Si?</a:t>
            </a:r>
          </a:p>
          <a:p>
            <a:pPr marL="0" indent="0" algn="just">
              <a:spcBef>
                <a:spcPts val="0"/>
              </a:spcBef>
              <a:buNone/>
            </a:pPr>
            <a:endParaRPr lang="pt-BR" sz="3200" dirty="0">
              <a:latin typeface="Trebuchet MS" panose="020B0603020202020204" pitchFamily="34" charset="0"/>
            </a:endParaRPr>
          </a:p>
          <a:p>
            <a:pPr marL="0" indent="0" algn="just">
              <a:spcBef>
                <a:spcPts val="0"/>
              </a:spcBef>
              <a:buNone/>
            </a:pPr>
            <a:r>
              <a:rPr lang="pt-BR" sz="3200" dirty="0">
                <a:latin typeface="Trebuchet MS" panose="020B0603020202020204" pitchFamily="34" charset="0"/>
              </a:rPr>
              <a:t>Primeiramente, Ele demonstrou a sinceridade de Seu amor por Israel mediante poderosos atos de libertação. Ele começou a atrair a nação a uma resposta de amor à Sua proposta de aliança. Deus primeiramente lembrou a nação dos atos de graça em seu favor no Sinai.</a:t>
            </a:r>
          </a:p>
        </p:txBody>
      </p:sp>
    </p:spTree>
    <p:extLst>
      <p:ext uri="{BB962C8B-B14F-4D97-AF65-F5344CB8AC3E}">
        <p14:creationId xmlns:p14="http://schemas.microsoft.com/office/powerpoint/2010/main" val="4134277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048748"/>
            <a:ext cx="11220451" cy="16141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3200" dirty="0"/>
              <a:t>Quais duas ilustrações descrevem a maneira pela qual o Senhor levou Israel do Egito para o Sinai? </a:t>
            </a:r>
            <a:r>
              <a:rPr lang="pt-BR" sz="3200" dirty="0" err="1"/>
              <a:t>Êx</a:t>
            </a:r>
            <a:r>
              <a:rPr lang="pt-BR" sz="3200" dirty="0"/>
              <a:t> 19:4; </a:t>
            </a:r>
            <a:r>
              <a:rPr lang="pt-BR" sz="3200" dirty="0" err="1"/>
              <a:t>Dt</a:t>
            </a:r>
            <a:r>
              <a:rPr lang="pt-BR" sz="3200" dirty="0"/>
              <a:t> 32:10-12; </a:t>
            </a:r>
            <a:r>
              <a:rPr lang="pt-BR" sz="3200" dirty="0" err="1"/>
              <a:t>Dt</a:t>
            </a:r>
            <a:r>
              <a:rPr lang="pt-BR" sz="3200" dirty="0"/>
              <a:t> 1:29-31; Os 11:1</a:t>
            </a:r>
            <a:endParaRPr lang="pt-BR" sz="6600"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356524"/>
            <a:ext cx="11220451" cy="998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dirty="0"/>
              <a:t>O que essas ilustrações ensinaram a Israel e a nós sobre a natureza da atitude de Deus em relação ao Seu povo?</a:t>
            </a:r>
            <a:endParaRPr lang="pt-BR" sz="7200"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383986184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95680" y="1258350"/>
            <a:ext cx="6038675" cy="4244828"/>
          </a:xfrm>
        </p:spPr>
        <p:txBody>
          <a:bodyPr>
            <a:normAutofit/>
          </a:bodyPr>
          <a:lstStyle/>
          <a:p>
            <a:pPr marL="0" indent="0" algn="just">
              <a:buNone/>
            </a:pPr>
            <a:r>
              <a:rPr lang="pt-BR" dirty="0">
                <a:latin typeface="Trebuchet MS" panose="020B0603020202020204" pitchFamily="34" charset="0"/>
              </a:rPr>
              <a:t>Essas ilustrações indicam que Deus conhece bem nosso desamparo. Leia o Salmo 103:13, 14. Nas figuras da águia e do pai que carrega seu filho, percebemos a preocupação de Deus com nosso bem-estar. Terno, apoiador, protetor, encorajador, Seu desejo é nos conduzir à plena maturidade.</a:t>
            </a:r>
            <a:endParaRPr lang="pt-BR" sz="4000" dirty="0">
              <a:latin typeface="Trebuchet MS" panose="020B0603020202020204" pitchFamily="34" charset="0"/>
            </a:endParaRPr>
          </a:p>
        </p:txBody>
      </p:sp>
      <p:pic>
        <p:nvPicPr>
          <p:cNvPr id="5" name="Imagem 4" descr="Desenho de personagem de desenho animado&#10;&#10;Descrição gerada automaticamente">
            <a:extLst>
              <a:ext uri="{FF2B5EF4-FFF2-40B4-BE49-F238E27FC236}">
                <a16:creationId xmlns:a16="http://schemas.microsoft.com/office/drawing/2014/main" id="{643DB48F-6BD0-46B1-A42C-D2843A61B7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9404" y="-258619"/>
            <a:ext cx="6858000" cy="6858000"/>
          </a:xfrm>
          <a:prstGeom prst="rect">
            <a:avLst/>
          </a:prstGeom>
        </p:spPr>
      </p:pic>
    </p:spTree>
    <p:extLst>
      <p:ext uri="{BB962C8B-B14F-4D97-AF65-F5344CB8AC3E}">
        <p14:creationId xmlns:p14="http://schemas.microsoft.com/office/powerpoint/2010/main" val="4273071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42084" y="788565"/>
            <a:ext cx="11507831" cy="8289982"/>
          </a:xfrm>
        </p:spPr>
        <p:txBody>
          <a:bodyPr>
            <a:normAutofit/>
          </a:bodyPr>
          <a:lstStyle/>
          <a:p>
            <a:pPr marL="0" indent="0" algn="just">
              <a:spcBef>
                <a:spcPts val="0"/>
              </a:spcBef>
              <a:buNone/>
            </a:pPr>
            <a:r>
              <a:rPr lang="pt-BR" dirty="0">
                <a:latin typeface="Trebuchet MS" panose="020B0603020202020204" pitchFamily="34" charset="0"/>
              </a:rPr>
              <a:t>“A águia era conhecida por sua devoção incomum aos seus filhotes. Também vivia no topo das montanhas. Ao ensinar suas crias a voar, ela as levava nas costas a grandes alturas sobre as planícies do Sinai, e então as soltava nas profundezas. Se a avezinha era ainda muito jovem e desnorteada para voar, a </a:t>
            </a:r>
            <a:r>
              <a:rPr lang="pt-BR" dirty="0" err="1">
                <a:latin typeface="Trebuchet MS" panose="020B0603020202020204" pitchFamily="34" charset="0"/>
              </a:rPr>
              <a:t>águia-mãe</a:t>
            </a:r>
            <a:r>
              <a:rPr lang="pt-BR" dirty="0">
                <a:latin typeface="Trebuchet MS" panose="020B0603020202020204" pitchFamily="34" charset="0"/>
              </a:rPr>
              <a:t> mergulhava por debaixo dela, tomava-a nas costas e voava de volta para o ninho nos penhascos acima. E foi assim, disse Deus, que ‘os tirei do Egito para Mim mesmo’” (George A. F. Knight, </a:t>
            </a:r>
            <a:r>
              <a:rPr lang="pt-BR" i="1" dirty="0" err="1">
                <a:latin typeface="Trebuchet MS" panose="020B0603020202020204" pitchFamily="34" charset="0"/>
              </a:rPr>
              <a:t>Theology</a:t>
            </a:r>
            <a:r>
              <a:rPr lang="pt-BR" i="1" dirty="0">
                <a:latin typeface="Trebuchet MS" panose="020B0603020202020204" pitchFamily="34" charset="0"/>
              </a:rPr>
              <a:t> </a:t>
            </a:r>
            <a:r>
              <a:rPr lang="pt-BR" i="1" dirty="0" err="1">
                <a:latin typeface="Trebuchet MS" panose="020B0603020202020204" pitchFamily="34" charset="0"/>
              </a:rPr>
              <a:t>of</a:t>
            </a:r>
            <a:r>
              <a:rPr lang="pt-BR" i="1" dirty="0">
                <a:latin typeface="Trebuchet MS" panose="020B0603020202020204" pitchFamily="34" charset="0"/>
              </a:rPr>
              <a:t> </a:t>
            </a:r>
            <a:r>
              <a:rPr lang="pt-BR" i="1" dirty="0" err="1">
                <a:latin typeface="Trebuchet MS" panose="020B0603020202020204" pitchFamily="34" charset="0"/>
              </a:rPr>
              <a:t>Narration</a:t>
            </a:r>
            <a:r>
              <a:rPr lang="pt-BR" dirty="0">
                <a:latin typeface="Trebuchet MS" panose="020B0603020202020204" pitchFamily="34" charset="0"/>
              </a:rPr>
              <a:t> [Teologia da Narração]; Grand Rapids, MI: William B. </a:t>
            </a:r>
            <a:r>
              <a:rPr lang="pt-BR" dirty="0" err="1">
                <a:latin typeface="Trebuchet MS" panose="020B0603020202020204" pitchFamily="34" charset="0"/>
              </a:rPr>
              <a:t>Eerdmans</a:t>
            </a:r>
            <a:r>
              <a:rPr lang="pt-BR" dirty="0">
                <a:latin typeface="Trebuchet MS" panose="020B0603020202020204" pitchFamily="34" charset="0"/>
              </a:rPr>
              <a:t>, 1976, p. 128). </a:t>
            </a:r>
            <a:endParaRPr lang="pt-BR" sz="7200" dirty="0">
              <a:latin typeface="Trebuchet MS" panose="020B0603020202020204" pitchFamily="34" charset="0"/>
            </a:endParaRPr>
          </a:p>
        </p:txBody>
      </p:sp>
    </p:spTree>
    <p:extLst>
      <p:ext uri="{BB962C8B-B14F-4D97-AF65-F5344CB8AC3E}">
        <p14:creationId xmlns:p14="http://schemas.microsoft.com/office/powerpoint/2010/main" val="2671528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Padrão de Salvação</a:t>
            </a:r>
          </a:p>
        </p:txBody>
      </p:sp>
    </p:spTree>
    <p:extLst>
      <p:ext uri="{BB962C8B-B14F-4D97-AF65-F5344CB8AC3E}">
        <p14:creationId xmlns:p14="http://schemas.microsoft.com/office/powerpoint/2010/main" val="1752238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60991" y="527808"/>
            <a:ext cx="6198532" cy="6527800"/>
          </a:xfrm>
        </p:spPr>
        <p:txBody>
          <a:bodyPr>
            <a:normAutofit/>
          </a:bodyPr>
          <a:lstStyle/>
          <a:p>
            <a:pPr marL="0" indent="0" algn="just">
              <a:buNone/>
            </a:pPr>
            <a:endParaRPr lang="pt-BR" sz="1600" dirty="0">
              <a:latin typeface="Trebuchet MS" panose="020B0603020202020204" pitchFamily="34" charset="0"/>
            </a:endParaRPr>
          </a:p>
          <a:p>
            <a:pPr marL="0" indent="0" algn="just">
              <a:buNone/>
            </a:pPr>
            <a:r>
              <a:rPr lang="pt-BR" dirty="0">
                <a:latin typeface="Trebuchet MS" panose="020B0603020202020204" pitchFamily="34" charset="0"/>
              </a:rPr>
              <a:t>“Portanto, diga aos filhos de Israel: ‘Eu sou o Senhor. Vou tirá-los dos trabalhos pesados no Egito, vou livrá-los da escravidão, vou resgatar vocês com braço estendido e com grandes manifestações de juízo. Eu os tomarei por Meu povo e serei o seu Deus; e vocês saberão que Eu sou o Senhor, seu Deus, que os tiro dos trabalhos pesados no Egito’” (</a:t>
            </a:r>
            <a:r>
              <a:rPr lang="pt-BR" dirty="0" err="1">
                <a:latin typeface="Trebuchet MS" panose="020B0603020202020204" pitchFamily="34" charset="0"/>
              </a:rPr>
              <a:t>Êx</a:t>
            </a:r>
            <a:r>
              <a:rPr lang="pt-BR" dirty="0">
                <a:latin typeface="Trebuchet MS" panose="020B0603020202020204" pitchFamily="34" charset="0"/>
              </a:rPr>
              <a:t> 6:6, 7).</a:t>
            </a:r>
          </a:p>
        </p:txBody>
      </p:sp>
      <p:pic>
        <p:nvPicPr>
          <p:cNvPr id="5" name="Imagem 4" descr="Fundo preto com letras brancas&#10;&#10;Descrição gerada automaticamente com confiança média">
            <a:extLst>
              <a:ext uri="{FF2B5EF4-FFF2-40B4-BE49-F238E27FC236}">
                <a16:creationId xmlns:a16="http://schemas.microsoft.com/office/drawing/2014/main" id="{D2B08612-59E2-4BE6-84F9-C5C88F35F8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7361" y="1353308"/>
            <a:ext cx="4876800" cy="4876800"/>
          </a:xfrm>
          <a:prstGeom prst="rect">
            <a:avLst/>
          </a:prstGeom>
        </p:spPr>
      </p:pic>
    </p:spTree>
    <p:extLst>
      <p:ext uri="{BB962C8B-B14F-4D97-AF65-F5344CB8AC3E}">
        <p14:creationId xmlns:p14="http://schemas.microsoft.com/office/powerpoint/2010/main" val="2936022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alphaModFix/>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
        <p:nvSpPr>
          <p:cNvPr id="7" name="Em sua opinião, qual foi o propósito de Deus em criar,  estabelecer e empregar Adão?">
            <a:extLst>
              <a:ext uri="{FF2B5EF4-FFF2-40B4-BE49-F238E27FC236}">
                <a16:creationId xmlns:a16="http://schemas.microsoft.com/office/drawing/2014/main" id="{EFADD04B-F52E-45C8-BBEC-56E72B8974A0}"/>
              </a:ext>
            </a:extLst>
          </p:cNvPr>
          <p:cNvSpPr txBox="1"/>
          <p:nvPr/>
        </p:nvSpPr>
        <p:spPr>
          <a:xfrm>
            <a:off x="441833" y="1982762"/>
            <a:ext cx="11460203" cy="1429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dirty="0"/>
              <a:t>Com base nos versos acima, quais são as funções de Deus para com a humanidade na aliança? Concentre-se na frequência com que a palavra “Eu” aparece nesses versos.</a:t>
            </a:r>
            <a:endParaRPr lang="pt-BR" sz="5400" dirty="0"/>
          </a:p>
        </p:txBody>
      </p:sp>
    </p:spTree>
    <p:extLst>
      <p:ext uri="{BB962C8B-B14F-4D97-AF65-F5344CB8AC3E}">
        <p14:creationId xmlns:p14="http://schemas.microsoft.com/office/powerpoint/2010/main" val="324002714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74161" y="1242349"/>
            <a:ext cx="5719763" cy="4373301"/>
          </a:xfrm>
        </p:spPr>
        <p:txBody>
          <a:bodyPr>
            <a:normAutofit/>
          </a:bodyPr>
          <a:lstStyle/>
          <a:p>
            <a:pPr marL="0" indent="0" algn="just">
              <a:buNone/>
            </a:pPr>
            <a:r>
              <a:rPr lang="pt-BR" sz="2400" dirty="0">
                <a:latin typeface="Trebuchet MS" panose="020B0603020202020204" pitchFamily="34" charset="0"/>
              </a:rPr>
              <a:t>A libertação de Israel da escravidão egípcia e o livramento de Noé e sua família do dilúvio são os dois eventos salvíficos de destaque nos escritos de Moisés. Ambos apresentam percepções sobre a ciência da salvação. Mas o êxodo especialmente apresenta o padrão básico. </a:t>
            </a:r>
          </a:p>
          <a:p>
            <a:pPr marL="0" indent="0" algn="just">
              <a:buNone/>
            </a:pPr>
            <a:r>
              <a:rPr lang="pt-BR" sz="2400" dirty="0">
                <a:latin typeface="Trebuchet MS" panose="020B0603020202020204" pitchFamily="34" charset="0"/>
              </a:rPr>
              <a:t>Quando Deus disse a Israel, por meio de Moisés, “vou resgatar vocês” (</a:t>
            </a:r>
            <a:r>
              <a:rPr lang="pt-BR" sz="2400" dirty="0" err="1">
                <a:latin typeface="Trebuchet MS" panose="020B0603020202020204" pitchFamily="34" charset="0"/>
              </a:rPr>
              <a:t>Êx</a:t>
            </a:r>
            <a:r>
              <a:rPr lang="pt-BR" sz="2400" dirty="0">
                <a:latin typeface="Trebuchet MS" panose="020B0603020202020204" pitchFamily="34" charset="0"/>
              </a:rPr>
              <a:t> 6:6), Ele literalmente disse: “Eu agirei como o parente que resgata”, ou </a:t>
            </a:r>
            <a:r>
              <a:rPr lang="pt-BR" sz="2400" dirty="0" err="1">
                <a:latin typeface="Trebuchet MS" panose="020B0603020202020204" pitchFamily="34" charset="0"/>
              </a:rPr>
              <a:t>go’el</a:t>
            </a:r>
            <a:r>
              <a:rPr lang="pt-BR" sz="2400" dirty="0">
                <a:latin typeface="Trebuchet MS" panose="020B0603020202020204" pitchFamily="34" charset="0"/>
              </a:rPr>
              <a:t>.</a:t>
            </a:r>
          </a:p>
        </p:txBody>
      </p:sp>
      <p:pic>
        <p:nvPicPr>
          <p:cNvPr id="5" name="Imagem 4" descr="Mão de pessoa&#10;&#10;Descrição gerada automaticamente com confiança média">
            <a:extLst>
              <a:ext uri="{FF2B5EF4-FFF2-40B4-BE49-F238E27FC236}">
                <a16:creationId xmlns:a16="http://schemas.microsoft.com/office/drawing/2014/main" id="{45180FF0-8010-4416-80D5-350B567FDEB0}"/>
              </a:ext>
            </a:extLst>
          </p:cNvPr>
          <p:cNvPicPr>
            <a:picLocks noChangeAspect="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6193924" y="2715552"/>
            <a:ext cx="5998076" cy="4226337"/>
          </a:xfrm>
          <a:prstGeom prst="rect">
            <a:avLst/>
          </a:prstGeom>
        </p:spPr>
      </p:pic>
    </p:spTree>
    <p:extLst>
      <p:ext uri="{BB962C8B-B14F-4D97-AF65-F5344CB8AC3E}">
        <p14:creationId xmlns:p14="http://schemas.microsoft.com/office/powerpoint/2010/main" val="1891960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76237" y="1622731"/>
            <a:ext cx="11439525" cy="3612538"/>
          </a:xfrm>
        </p:spPr>
        <p:txBody>
          <a:bodyPr>
            <a:normAutofit/>
          </a:bodyPr>
          <a:lstStyle/>
          <a:p>
            <a:pPr marL="0" indent="0" algn="just">
              <a:spcBef>
                <a:spcPts val="0"/>
              </a:spcBef>
              <a:buNone/>
            </a:pPr>
            <a:r>
              <a:rPr lang="pt-BR" dirty="0">
                <a:latin typeface="Trebuchet MS" panose="020B0603020202020204" pitchFamily="34" charset="0"/>
              </a:rPr>
              <a:t>“A palavra ‘resgatar’ no verso 6 [de Êxodo 6] se refere ao costume no qual um membro da família comprava de volta ou resgatava outro, especialmente quando esse membro estava em condição de escravidão por motivo de dívida, ou quando ainda estava em vias de entrar em escravidão. Aparentemente, Israel não tinha parente terrestre para resgatá-lo, mas agora Deus era parente de Israel, seu parente Redentor” (Bernard L. </a:t>
            </a:r>
            <a:r>
              <a:rPr lang="pt-BR" dirty="0" err="1">
                <a:latin typeface="Trebuchet MS" panose="020B0603020202020204" pitchFamily="34" charset="0"/>
              </a:rPr>
              <a:t>Ramm</a:t>
            </a:r>
            <a:r>
              <a:rPr lang="pt-BR" dirty="0">
                <a:latin typeface="Trebuchet MS" panose="020B0603020202020204" pitchFamily="34" charset="0"/>
              </a:rPr>
              <a:t>, </a:t>
            </a:r>
            <a:r>
              <a:rPr lang="pt-BR" i="1" dirty="0">
                <a:latin typeface="Trebuchet MS" panose="020B0603020202020204" pitchFamily="34" charset="0"/>
              </a:rPr>
              <a:t>His Way Out</a:t>
            </a:r>
            <a:r>
              <a:rPr lang="pt-BR" dirty="0">
                <a:latin typeface="Trebuchet MS" panose="020B0603020202020204" pitchFamily="34" charset="0"/>
              </a:rPr>
              <a:t> [Sua Saída]. Glendale, CA: </a:t>
            </a:r>
            <a:r>
              <a:rPr lang="pt-BR" dirty="0" err="1">
                <a:latin typeface="Trebuchet MS" panose="020B0603020202020204" pitchFamily="34" charset="0"/>
              </a:rPr>
              <a:t>Regal</a:t>
            </a:r>
            <a:r>
              <a:rPr lang="pt-BR" dirty="0">
                <a:latin typeface="Trebuchet MS" panose="020B0603020202020204" pitchFamily="34" charset="0"/>
              </a:rPr>
              <a:t> Books Division, G/L </a:t>
            </a:r>
            <a:r>
              <a:rPr lang="pt-BR" dirty="0" err="1">
                <a:latin typeface="Trebuchet MS" panose="020B0603020202020204" pitchFamily="34" charset="0"/>
              </a:rPr>
              <a:t>Publications</a:t>
            </a:r>
            <a:r>
              <a:rPr lang="pt-BR" dirty="0">
                <a:latin typeface="Trebuchet MS" panose="020B0603020202020204" pitchFamily="34" charset="0"/>
              </a:rPr>
              <a:t>, 1974, p. 50).</a:t>
            </a:r>
            <a:endParaRPr lang="pt-BR" sz="4000" dirty="0">
              <a:latin typeface="Trebuchet MS" panose="020B0603020202020204" pitchFamily="34" charset="0"/>
            </a:endParaRPr>
          </a:p>
        </p:txBody>
      </p:sp>
    </p:spTree>
    <p:extLst>
      <p:ext uri="{BB962C8B-B14F-4D97-AF65-F5344CB8AC3E}">
        <p14:creationId xmlns:p14="http://schemas.microsoft.com/office/powerpoint/2010/main" val="2015548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118659"/>
            <a:ext cx="11220451" cy="1429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dirty="0"/>
              <a:t>Como entender a ideia de “resgatar” ou comprar o povo da escravidão? Qual era o preço a pagar? O que isso revela sobre nosso valor? Mc 10:45; 1Tm 2:6; </a:t>
            </a:r>
            <a:r>
              <a:rPr lang="pt-BR" sz="2800" dirty="0" err="1"/>
              <a:t>Ap</a:t>
            </a:r>
            <a:r>
              <a:rPr lang="pt-BR" sz="2800" dirty="0"/>
              <a:t> 5:9 </a:t>
            </a:r>
            <a:endParaRPr lang="pt-BR" sz="4800"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400805541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199" y="384561"/>
            <a:ext cx="11674475" cy="6790939"/>
          </a:xfrm>
        </p:spPr>
        <p:txBody>
          <a:bodyPr>
            <a:normAutofit/>
          </a:bodyPr>
          <a:lstStyle/>
          <a:p>
            <a:pPr marL="0" indent="0" algn="just">
              <a:buNone/>
            </a:pPr>
            <a:r>
              <a:rPr lang="pt-BR" dirty="0">
                <a:latin typeface="Trebuchet MS" panose="020B0603020202020204" pitchFamily="34" charset="0"/>
              </a:rPr>
              <a:t>Em Êxodo 3:8, Deus disse que “desceu” para resgatar Israel. Esse é um verbo hebraico comum para designar a interação de Deus com a humanidade. O Senhor estava no Céu, e nós, na Terra. Somente quando Deus “desceu” à Terra Ele pôde nos resgatar. No sentido mais verdadeiro da ideia, somente quando Jesus desceu, viveu, sofreu, morreu e ressuscitou por nós, pudemos ser resgatados. “E o Verbo Se fez carne e habitou entre nós” (</a:t>
            </a:r>
            <a:r>
              <a:rPr lang="pt-BR" dirty="0" err="1">
                <a:latin typeface="Trebuchet MS" panose="020B0603020202020204" pitchFamily="34" charset="0"/>
              </a:rPr>
              <a:t>Jo</a:t>
            </a:r>
            <a:r>
              <a:rPr lang="pt-BR" dirty="0">
                <a:latin typeface="Trebuchet MS" panose="020B0603020202020204" pitchFamily="34" charset="0"/>
              </a:rPr>
              <a:t> 1:14) é outra maneira de dizer que Deus desceu para nos salvar.</a:t>
            </a:r>
          </a:p>
        </p:txBody>
      </p:sp>
      <p:pic>
        <p:nvPicPr>
          <p:cNvPr id="9" name="Imagem 8" descr="Desenho em preto e branco&#10;&#10;Descrição gerada automaticamente">
            <a:extLst>
              <a:ext uri="{FF2B5EF4-FFF2-40B4-BE49-F238E27FC236}">
                <a16:creationId xmlns:a16="http://schemas.microsoft.com/office/drawing/2014/main" id="{C0102186-1D17-4495-8D56-A41052018F76}"/>
              </a:ext>
            </a:extLst>
          </p:cNvPr>
          <p:cNvPicPr>
            <a:picLocks noChangeAspect="1"/>
          </p:cNvPicPr>
          <p:nvPr/>
        </p:nvPicPr>
        <p:blipFill>
          <a:blip r:embed="rId3">
            <a:clrChange>
              <a:clrFrom>
                <a:srgbClr val="F6F6F6"/>
              </a:clrFrom>
              <a:clrTo>
                <a:srgbClr val="F6F6F6">
                  <a:alpha val="0"/>
                </a:srgbClr>
              </a:clrTo>
            </a:clrChange>
            <a:duotone>
              <a:schemeClr val="accent2">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6040436" y="3224212"/>
            <a:ext cx="7810500" cy="4105275"/>
          </a:xfrm>
          <a:prstGeom prst="rect">
            <a:avLst/>
          </a:prstGeom>
        </p:spPr>
      </p:pic>
    </p:spTree>
    <p:extLst>
      <p:ext uri="{BB962C8B-B14F-4D97-AF65-F5344CB8AC3E}">
        <p14:creationId xmlns:p14="http://schemas.microsoft.com/office/powerpoint/2010/main" val="2239925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1974850" y="1759258"/>
            <a:ext cx="9895572"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Aliança no Sinai</a:t>
            </a:r>
          </a:p>
        </p:txBody>
      </p:sp>
    </p:spTree>
    <p:extLst>
      <p:ext uri="{BB962C8B-B14F-4D97-AF65-F5344CB8AC3E}">
        <p14:creationId xmlns:p14="http://schemas.microsoft.com/office/powerpoint/2010/main" val="1937500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34826" y="1932634"/>
            <a:ext cx="11522348" cy="2992731"/>
          </a:xfrm>
        </p:spPr>
        <p:txBody>
          <a:bodyPr>
            <a:normAutofit/>
          </a:bodyPr>
          <a:lstStyle/>
          <a:p>
            <a:pPr marL="0" indent="0" algn="just">
              <a:buNone/>
            </a:pPr>
            <a:r>
              <a:rPr lang="pt-BR" dirty="0">
                <a:latin typeface="Trebuchet MS" panose="020B0603020202020204" pitchFamily="34" charset="0"/>
              </a:rPr>
              <a:t>O livro de Êxodo chama a atenção do leitor para três grandes eventos. Como três montanhas, o próprio Êxodo, o estabelecimento da aliança e a construção do santuário-tabernáculo se sobrepõem aos acontecimentos menores. O estabelecimento da aliança, registrado em Êxodo 19 a 24, foi como o Monte Everest dos três eventos. Um breve resumo de Êxodo 19 a 24 mostra a sequência e a relação dos eventos.</a:t>
            </a:r>
          </a:p>
        </p:txBody>
      </p:sp>
    </p:spTree>
    <p:extLst>
      <p:ext uri="{BB962C8B-B14F-4D97-AF65-F5344CB8AC3E}">
        <p14:creationId xmlns:p14="http://schemas.microsoft.com/office/powerpoint/2010/main" val="2688272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99540" y="1224896"/>
            <a:ext cx="11579021" cy="4408207"/>
          </a:xfrm>
        </p:spPr>
        <p:txBody>
          <a:bodyPr>
            <a:normAutofit lnSpcReduction="10000"/>
          </a:bodyPr>
          <a:lstStyle/>
          <a:p>
            <a:pPr marL="0" indent="0">
              <a:buNone/>
            </a:pPr>
            <a:r>
              <a:rPr lang="pt-BR" dirty="0">
                <a:latin typeface="Trebuchet MS" panose="020B0603020202020204" pitchFamily="34" charset="0"/>
              </a:rPr>
              <a:t>Concentre-se na sequência de eventos abaixo:</a:t>
            </a:r>
          </a:p>
          <a:p>
            <a:pPr marL="0" indent="0">
              <a:buNone/>
            </a:pPr>
            <a:r>
              <a:rPr lang="pt-BR" dirty="0">
                <a:latin typeface="Trebuchet MS" panose="020B0603020202020204" pitchFamily="34" charset="0"/>
              </a:rPr>
              <a:t>1. A chegada e o acampamento de Israel no Sinai (</a:t>
            </a:r>
            <a:r>
              <a:rPr lang="pt-BR" dirty="0" err="1">
                <a:latin typeface="Trebuchet MS" panose="020B0603020202020204" pitchFamily="34" charset="0"/>
              </a:rPr>
              <a:t>Êx</a:t>
            </a:r>
            <a:r>
              <a:rPr lang="pt-BR" dirty="0">
                <a:latin typeface="Trebuchet MS" panose="020B0603020202020204" pitchFamily="34" charset="0"/>
              </a:rPr>
              <a:t> 19:1, 2).</a:t>
            </a:r>
          </a:p>
          <a:p>
            <a:pPr marL="0" indent="0">
              <a:buNone/>
            </a:pPr>
            <a:r>
              <a:rPr lang="pt-BR" dirty="0">
                <a:latin typeface="Trebuchet MS" panose="020B0603020202020204" pitchFamily="34" charset="0"/>
              </a:rPr>
              <a:t>2. Proposta de Deus de uma aliança com Israel (</a:t>
            </a:r>
            <a:r>
              <a:rPr lang="pt-BR" dirty="0" err="1">
                <a:latin typeface="Trebuchet MS" panose="020B0603020202020204" pitchFamily="34" charset="0"/>
              </a:rPr>
              <a:t>Êx</a:t>
            </a:r>
            <a:r>
              <a:rPr lang="pt-BR" dirty="0">
                <a:latin typeface="Trebuchet MS" panose="020B0603020202020204" pitchFamily="34" charset="0"/>
              </a:rPr>
              <a:t> 19:3-6).</a:t>
            </a:r>
          </a:p>
          <a:p>
            <a:pPr marL="0" indent="0">
              <a:buNone/>
            </a:pPr>
            <a:r>
              <a:rPr lang="pt-BR" dirty="0">
                <a:latin typeface="Trebuchet MS" panose="020B0603020202020204" pitchFamily="34" charset="0"/>
              </a:rPr>
              <a:t>3. A resposta de Israel ao aceitar a aliança (</a:t>
            </a:r>
            <a:r>
              <a:rPr lang="pt-BR" dirty="0" err="1">
                <a:latin typeface="Trebuchet MS" panose="020B0603020202020204" pitchFamily="34" charset="0"/>
              </a:rPr>
              <a:t>Êx</a:t>
            </a:r>
            <a:r>
              <a:rPr lang="pt-BR" dirty="0">
                <a:latin typeface="Trebuchet MS" panose="020B0603020202020204" pitchFamily="34" charset="0"/>
              </a:rPr>
              <a:t> 19:7, 8).</a:t>
            </a:r>
          </a:p>
          <a:p>
            <a:pPr marL="0" indent="0">
              <a:buNone/>
            </a:pPr>
            <a:r>
              <a:rPr lang="pt-BR" dirty="0">
                <a:latin typeface="Trebuchet MS" panose="020B0603020202020204" pitchFamily="34" charset="0"/>
              </a:rPr>
              <a:t>4. Preparativos para o recebimento formal da aliança (</a:t>
            </a:r>
            <a:r>
              <a:rPr lang="pt-BR" dirty="0" err="1">
                <a:latin typeface="Trebuchet MS" panose="020B0603020202020204" pitchFamily="34" charset="0"/>
              </a:rPr>
              <a:t>Êx</a:t>
            </a:r>
            <a:r>
              <a:rPr lang="pt-BR" dirty="0">
                <a:latin typeface="Trebuchet MS" panose="020B0603020202020204" pitchFamily="34" charset="0"/>
              </a:rPr>
              <a:t> 19:9-25).</a:t>
            </a:r>
          </a:p>
          <a:p>
            <a:pPr marL="0" indent="0">
              <a:buNone/>
            </a:pPr>
            <a:r>
              <a:rPr lang="pt-BR" dirty="0">
                <a:latin typeface="Trebuchet MS" panose="020B0603020202020204" pitchFamily="34" charset="0"/>
              </a:rPr>
              <a:t>5. A proclamação dos Dez Mandamentos (</a:t>
            </a:r>
            <a:r>
              <a:rPr lang="pt-BR" dirty="0" err="1">
                <a:latin typeface="Trebuchet MS" panose="020B0603020202020204" pitchFamily="34" charset="0"/>
              </a:rPr>
              <a:t>Êx</a:t>
            </a:r>
            <a:r>
              <a:rPr lang="pt-BR" dirty="0">
                <a:latin typeface="Trebuchet MS" panose="020B0603020202020204" pitchFamily="34" charset="0"/>
              </a:rPr>
              <a:t> 20:1-17).</a:t>
            </a:r>
          </a:p>
          <a:p>
            <a:pPr marL="0" indent="0">
              <a:buNone/>
            </a:pPr>
            <a:r>
              <a:rPr lang="pt-BR" dirty="0">
                <a:latin typeface="Trebuchet MS" panose="020B0603020202020204" pitchFamily="34" charset="0"/>
              </a:rPr>
              <a:t>6. Moisés como mediador da aliança (</a:t>
            </a:r>
            <a:r>
              <a:rPr lang="pt-BR" dirty="0" err="1">
                <a:latin typeface="Trebuchet MS" panose="020B0603020202020204" pitchFamily="34" charset="0"/>
              </a:rPr>
              <a:t>Êx</a:t>
            </a:r>
            <a:r>
              <a:rPr lang="pt-BR" dirty="0">
                <a:latin typeface="Trebuchet MS" panose="020B0603020202020204" pitchFamily="34" charset="0"/>
              </a:rPr>
              <a:t> 20:18-21).</a:t>
            </a:r>
          </a:p>
          <a:p>
            <a:pPr marL="0" indent="0">
              <a:buNone/>
            </a:pPr>
            <a:r>
              <a:rPr lang="pt-BR" dirty="0">
                <a:latin typeface="Trebuchet MS" panose="020B0603020202020204" pitchFamily="34" charset="0"/>
              </a:rPr>
              <a:t>7. Princípios da aliança explicitados (</a:t>
            </a:r>
            <a:r>
              <a:rPr lang="pt-BR" dirty="0" err="1">
                <a:latin typeface="Trebuchet MS" panose="020B0603020202020204" pitchFamily="34" charset="0"/>
              </a:rPr>
              <a:t>Êx</a:t>
            </a:r>
            <a:r>
              <a:rPr lang="pt-BR" dirty="0">
                <a:latin typeface="Trebuchet MS" panose="020B0603020202020204" pitchFamily="34" charset="0"/>
              </a:rPr>
              <a:t> 20:22-23:22).</a:t>
            </a:r>
          </a:p>
          <a:p>
            <a:pPr marL="0" indent="0">
              <a:buNone/>
            </a:pPr>
            <a:r>
              <a:rPr lang="pt-BR" dirty="0">
                <a:latin typeface="Trebuchet MS" panose="020B0603020202020204" pitchFamily="34" charset="0"/>
              </a:rPr>
              <a:t>8. A confirmação da aliança (</a:t>
            </a:r>
            <a:r>
              <a:rPr lang="pt-BR" dirty="0" err="1">
                <a:latin typeface="Trebuchet MS" panose="020B0603020202020204" pitchFamily="34" charset="0"/>
              </a:rPr>
              <a:t>Êx</a:t>
            </a:r>
            <a:r>
              <a:rPr lang="pt-BR" dirty="0">
                <a:latin typeface="Trebuchet MS" panose="020B0603020202020204" pitchFamily="34" charset="0"/>
              </a:rPr>
              <a:t> 24:1-18).</a:t>
            </a:r>
          </a:p>
        </p:txBody>
      </p:sp>
      <p:pic>
        <p:nvPicPr>
          <p:cNvPr id="10" name="Imagem 9" descr="Desenho de uma pessoa&#10;&#10;Descrição gerada automaticamente com confiança baixa">
            <a:extLst>
              <a:ext uri="{FF2B5EF4-FFF2-40B4-BE49-F238E27FC236}">
                <a16:creationId xmlns:a16="http://schemas.microsoft.com/office/drawing/2014/main" id="{778113D5-027C-40EF-9A36-CD7D1EFC74C3}"/>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9631829" y="4125681"/>
            <a:ext cx="2070813" cy="2593693"/>
          </a:xfrm>
          <a:prstGeom prst="rect">
            <a:avLst/>
          </a:prstGeom>
        </p:spPr>
      </p:pic>
    </p:spTree>
    <p:extLst>
      <p:ext uri="{BB962C8B-B14F-4D97-AF65-F5344CB8AC3E}">
        <p14:creationId xmlns:p14="http://schemas.microsoft.com/office/powerpoint/2010/main" val="2953179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5436065" y="1420768"/>
            <a:ext cx="6414783" cy="3587460"/>
          </a:xfrm>
        </p:spPr>
        <p:txBody>
          <a:bodyPr>
            <a:normAutofit/>
          </a:bodyPr>
          <a:lstStyle/>
          <a:p>
            <a:pPr marL="0" indent="0" algn="just">
              <a:buNone/>
            </a:pPr>
            <a:r>
              <a:rPr lang="pt-BR" dirty="0"/>
              <a:t>Essa aliança desempenha função vital no plano da salvação. É a quarta aliança da Bíblia (após as de Adão, Noé e Abraão), e nela Deus Se revelou mais plenamente do que antes, especialmente quando o ritual do santuário foi estabelecido. Portanto, o santuário se tornou o meio pelo qual Ele mostrou ao povo o plano da salvação que eles deveriam revelar ao mundo.</a:t>
            </a:r>
            <a:endParaRPr lang="pt-BR" sz="16600" dirty="0">
              <a:solidFill>
                <a:srgbClr val="FF0000"/>
              </a:solidFill>
              <a:effectLst>
                <a:outerShdw blurRad="38100" dist="38100" dir="2700000" algn="tl">
                  <a:srgbClr val="000000">
                    <a:alpha val="43137"/>
                  </a:srgbClr>
                </a:outerShdw>
              </a:effectLst>
              <a:latin typeface="Trebuchet MS" panose="020B0603020202020204" pitchFamily="34" charset="0"/>
            </a:endParaRPr>
          </a:p>
        </p:txBody>
      </p:sp>
      <p:pic>
        <p:nvPicPr>
          <p:cNvPr id="9" name="Imagem 8">
            <a:extLst>
              <a:ext uri="{FF2B5EF4-FFF2-40B4-BE49-F238E27FC236}">
                <a16:creationId xmlns:a16="http://schemas.microsoft.com/office/drawing/2014/main" id="{6CB5F516-DAAB-4D80-8BDE-B8762638F18A}"/>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41152" y="1671507"/>
            <a:ext cx="5094913" cy="3821185"/>
          </a:xfrm>
          <a:prstGeom prst="rect">
            <a:avLst/>
          </a:prstGeom>
        </p:spPr>
      </p:pic>
    </p:spTree>
    <p:extLst>
      <p:ext uri="{BB962C8B-B14F-4D97-AF65-F5344CB8AC3E}">
        <p14:creationId xmlns:p14="http://schemas.microsoft.com/office/powerpoint/2010/main" val="2257748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87556" y="1004624"/>
            <a:ext cx="11616888" cy="4848751"/>
          </a:xfrm>
        </p:spPr>
        <p:txBody>
          <a:bodyPr>
            <a:normAutofit/>
          </a:bodyPr>
          <a:lstStyle/>
          <a:p>
            <a:pPr marL="0" indent="0" algn="just">
              <a:spcBef>
                <a:spcPts val="0"/>
              </a:spcBef>
              <a:buNone/>
            </a:pPr>
            <a:r>
              <a:rPr lang="pt-BR" dirty="0">
                <a:latin typeface="Trebuchet MS" panose="020B0603020202020204" pitchFamily="34" charset="0"/>
              </a:rPr>
              <a:t>Embora o Senhor tivesse resgatado Israel da escravidão do Egito, Ele desejava que a nação israelita entendesse que a redenção tinha um significado maior e mais significativo do que apenas a libertação da escravidão física. Ele desejava resgatá-la do pecado, a escravidão suprema, e isso só poderia ocorrer mediante o sacrifício do Messias, conforme ensinado nos tipos e símbolos do serviço do santuário. Não é de admirar então que, não muito tempo depois de terem sido resgatados da escravidão e recebido a lei, os israelitas foram instruídos a instituir o serviço do santuário, pois nele Deus lhes revelou o plano da redenção – que é o verdadeiro significado e propósito da aliança. Pois a aliança não é nada senão uma aliança de salvação, que o Senhor oferece à humanidade decaída. Foi assim no Éden e também no Sinai.</a:t>
            </a:r>
            <a:endParaRPr lang="pt-BR" sz="9600" dirty="0">
              <a:latin typeface="Trebuchet MS" panose="020B0603020202020204" pitchFamily="34" charset="0"/>
            </a:endParaRPr>
          </a:p>
        </p:txBody>
      </p:sp>
    </p:spTree>
    <p:extLst>
      <p:ext uri="{BB962C8B-B14F-4D97-AF65-F5344CB8AC3E}">
        <p14:creationId xmlns:p14="http://schemas.microsoft.com/office/powerpoint/2010/main" val="3830482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026326"/>
            <a:ext cx="11220451" cy="16141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3200" dirty="0"/>
              <a:t>Por que uma aliança entre Deus e o povo de Israel era necessária? (Veja </a:t>
            </a:r>
            <a:r>
              <a:rPr lang="pt-BR" sz="3200" dirty="0" err="1"/>
              <a:t>Dt</a:t>
            </a:r>
            <a:r>
              <a:rPr lang="pt-BR" sz="3200" dirty="0"/>
              <a:t> 29:10-13; observe novamente o aspecto relacional da aliança).</a:t>
            </a:r>
            <a:endParaRPr lang="pt-BR" sz="6000"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419110647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1974850" y="1759258"/>
            <a:ext cx="9895572"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Deus e Israel</a:t>
            </a:r>
          </a:p>
        </p:txBody>
      </p:sp>
    </p:spTree>
    <p:extLst>
      <p:ext uri="{BB962C8B-B14F-4D97-AF65-F5344CB8AC3E}">
        <p14:creationId xmlns:p14="http://schemas.microsoft.com/office/powerpoint/2010/main" val="264213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53534" y="453006"/>
            <a:ext cx="11608499" cy="5503177"/>
          </a:xfrm>
        </p:spPr>
        <p:txBody>
          <a:bodyPr>
            <a:normAutofit/>
          </a:bodyPr>
          <a:lstStyle/>
          <a:p>
            <a:pPr marL="0" indent="0" algn="just">
              <a:buNone/>
            </a:pPr>
            <a:r>
              <a:rPr lang="pt-BR" dirty="0">
                <a:solidFill>
                  <a:srgbClr val="FF0000"/>
                </a:solidFill>
                <a:latin typeface="Trebuchet MS" panose="020B0603020202020204" pitchFamily="34" charset="0"/>
              </a:rPr>
              <a:t>“‘Agora, pois, se ouvirem atentamente a Minha voz e guardarem a Minha aliança, vocês serão a Minha propriedade peculiar dentre todos os povos. Porque toda a terra é Minha, e vocês serão para Mim um reino de sacerdotes e uma nação santa’. São estas as palavras que você falará aos filhos de Israel” (</a:t>
            </a:r>
            <a:r>
              <a:rPr lang="pt-BR" dirty="0" err="1">
                <a:solidFill>
                  <a:srgbClr val="FF0000"/>
                </a:solidFill>
                <a:latin typeface="Trebuchet MS" panose="020B0603020202020204" pitchFamily="34" charset="0"/>
              </a:rPr>
              <a:t>Êx</a:t>
            </a:r>
            <a:r>
              <a:rPr lang="pt-BR" dirty="0">
                <a:solidFill>
                  <a:srgbClr val="FF0000"/>
                </a:solidFill>
                <a:latin typeface="Trebuchet MS" panose="020B0603020202020204" pitchFamily="34" charset="0"/>
              </a:rPr>
              <a:t> 19:5, 6).</a:t>
            </a:r>
          </a:p>
          <a:p>
            <a:pPr marL="0" indent="0" algn="just">
              <a:buNone/>
            </a:pPr>
            <a:r>
              <a:rPr lang="pt-BR" dirty="0">
                <a:latin typeface="Trebuchet MS" panose="020B0603020202020204" pitchFamily="34" charset="0"/>
              </a:rPr>
              <a:t>Nesses versos, o Senhor estava propondo Sua aliança com os filhos de Israel. Embora em certo sentido o Senhor os tivesse chamado, esse chamado não foi automaticamente concedido sem a escolha deles. Eles tiveram que cooperar. Até a libertação do Egito tinha envolvido sua cooperação: se não tivessem feito o que o Senhor havia mandado (como colocar o sangue nos umbrais das portas), eles não teriam sido libertos. Era simples assim.</a:t>
            </a:r>
          </a:p>
        </p:txBody>
      </p:sp>
    </p:spTree>
    <p:extLst>
      <p:ext uri="{BB962C8B-B14F-4D97-AF65-F5344CB8AC3E}">
        <p14:creationId xmlns:p14="http://schemas.microsoft.com/office/powerpoint/2010/main" val="1473126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6956337" y="872456"/>
            <a:ext cx="5022014" cy="5503177"/>
          </a:xfrm>
        </p:spPr>
        <p:txBody>
          <a:bodyPr>
            <a:normAutofit/>
          </a:bodyPr>
          <a:lstStyle/>
          <a:p>
            <a:pPr marL="0" indent="0" algn="just">
              <a:buNone/>
            </a:pPr>
            <a:r>
              <a:rPr lang="pt-BR" sz="3200" dirty="0">
                <a:latin typeface="Trebuchet MS" panose="020B0603020202020204" pitchFamily="34" charset="0"/>
              </a:rPr>
              <a:t>Nesse verso, também, o Senhor não lhes disse: “Quer vocês gostem ou não, serão um tesouro peculiar para Mim e uma nação de sacerdotes”. Não é assim que funciona, e não é isso que o texto diz.</a:t>
            </a:r>
          </a:p>
        </p:txBody>
      </p:sp>
      <p:pic>
        <p:nvPicPr>
          <p:cNvPr id="5" name="Imagem 4" descr="Frutas em cima&#10;&#10;Descrição gerada automaticamente">
            <a:extLst>
              <a:ext uri="{FF2B5EF4-FFF2-40B4-BE49-F238E27FC236}">
                <a16:creationId xmlns:a16="http://schemas.microsoft.com/office/drawing/2014/main" id="{AA82C3FA-3DF2-445D-882B-FEE24B1724A0}"/>
              </a:ext>
            </a:extLst>
          </p:cNvPr>
          <p:cNvPicPr>
            <a:picLocks noChangeAspect="1"/>
          </p:cNvPicPr>
          <p:nvPr/>
        </p:nvPicPr>
        <p:blipFill>
          <a:blip r:embed="rId3">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213649" y="2210499"/>
            <a:ext cx="6529039" cy="2437002"/>
          </a:xfrm>
          <a:prstGeom prst="rect">
            <a:avLst/>
          </a:prstGeom>
        </p:spPr>
      </p:pic>
    </p:spTree>
    <p:extLst>
      <p:ext uri="{BB962C8B-B14F-4D97-AF65-F5344CB8AC3E}">
        <p14:creationId xmlns:p14="http://schemas.microsoft.com/office/powerpoint/2010/main" val="248903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1903215"/>
            <a:ext cx="11220451" cy="1860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dirty="0"/>
              <a:t>Leia Êxodo 19:5, 6. Como você entende o que o Senhor disse no contexto da salvação pela fé? A ordem de obedecer ao Senhor de alguma forma anula o conceito de salvação pela graça? Como resolver essa questão? </a:t>
            </a:r>
            <a:r>
              <a:rPr lang="pt-BR" sz="2800" dirty="0" err="1"/>
              <a:t>Rm</a:t>
            </a:r>
            <a:r>
              <a:rPr lang="pt-BR" sz="2800" dirty="0"/>
              <a:t> 3:19-24; 6:1, 2; 7:7; </a:t>
            </a:r>
            <a:r>
              <a:rPr lang="pt-BR" sz="2800" dirty="0" err="1"/>
              <a:t>Ap</a:t>
            </a:r>
            <a:r>
              <a:rPr lang="pt-BR" sz="2800" dirty="0"/>
              <a:t> 14:12</a:t>
            </a:r>
            <a:endParaRPr lang="pt-BR" sz="6000"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414808037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95479" y="2000683"/>
            <a:ext cx="7581783" cy="2195733"/>
          </a:xfrm>
        </p:spPr>
        <p:txBody>
          <a:bodyPr>
            <a:normAutofit/>
          </a:bodyPr>
          <a:lstStyle/>
          <a:p>
            <a:pPr marL="0" indent="0" algn="just">
              <a:spcBef>
                <a:spcPts val="0"/>
              </a:spcBef>
              <a:buNone/>
            </a:pPr>
            <a:r>
              <a:rPr lang="pt-BR" dirty="0">
                <a:latin typeface="Trebuchet MS" panose="020B0603020202020204" pitchFamily="34" charset="0"/>
              </a:rPr>
              <a:t>“Não ganhamos a salvação pela nossa obediência, pois a salvação é um dom gratuito de Deus que recebemos pela fé. Mas a obediência é o fruto da fé” (Ellen G. White, </a:t>
            </a:r>
            <a:r>
              <a:rPr lang="pt-BR" i="1" dirty="0">
                <a:latin typeface="Trebuchet MS" panose="020B0603020202020204" pitchFamily="34" charset="0"/>
              </a:rPr>
              <a:t>Caminho a Cristo</a:t>
            </a:r>
            <a:r>
              <a:rPr lang="pt-BR" dirty="0">
                <a:latin typeface="Trebuchet MS" panose="020B0603020202020204" pitchFamily="34" charset="0"/>
              </a:rPr>
              <a:t>, p. 61).</a:t>
            </a:r>
            <a:endParaRPr lang="pt-BR" sz="3600" dirty="0">
              <a:latin typeface="Trebuchet MS" panose="020B0603020202020204" pitchFamily="34" charset="0"/>
            </a:endParaRPr>
          </a:p>
        </p:txBody>
      </p:sp>
      <p:pic>
        <p:nvPicPr>
          <p:cNvPr id="12" name="Imagem 11" descr="Ícone&#10;&#10;Descrição gerada automaticamente">
            <a:extLst>
              <a:ext uri="{FF2B5EF4-FFF2-40B4-BE49-F238E27FC236}">
                <a16:creationId xmlns:a16="http://schemas.microsoft.com/office/drawing/2014/main" id="{B48B3AC4-3F7E-4C1B-88A0-5EF1E2BE5F8D}"/>
              </a:ext>
            </a:extLst>
          </p:cNvPr>
          <p:cNvPicPr>
            <a:picLocks noChangeAspect="1"/>
          </p:cNvPicPr>
          <p:nvPr/>
        </p:nvPicPr>
        <p:blipFill>
          <a:blip r:embed="rId3">
            <a:clrChange>
              <a:clrFrom>
                <a:srgbClr val="FFFFFF"/>
              </a:clrFrom>
              <a:clrTo>
                <a:srgbClr val="FFFFFF">
                  <a:alpha val="0"/>
                </a:srgbClr>
              </a:clrTo>
            </a:clrChange>
            <a:alphaModFix amt="35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6447638" y="1248384"/>
            <a:ext cx="6578367" cy="3700332"/>
          </a:xfrm>
          <a:prstGeom prst="rect">
            <a:avLst/>
          </a:prstGeom>
        </p:spPr>
      </p:pic>
    </p:spTree>
    <p:extLst>
      <p:ext uri="{BB962C8B-B14F-4D97-AF65-F5344CB8AC3E}">
        <p14:creationId xmlns:p14="http://schemas.microsoft.com/office/powerpoint/2010/main" val="1046950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92673" y="1635853"/>
            <a:ext cx="11406654" cy="7623495"/>
          </a:xfrm>
        </p:spPr>
        <p:txBody>
          <a:bodyPr>
            <a:normAutofit/>
          </a:bodyPr>
          <a:lstStyle/>
          <a:p>
            <a:pPr marL="0" indent="0" algn="just">
              <a:buNone/>
            </a:pPr>
            <a:r>
              <a:rPr lang="pt-BR" sz="2400" dirty="0">
                <a:latin typeface="Trebuchet MS" panose="020B0603020202020204" pitchFamily="34" charset="0"/>
              </a:rPr>
              <a:t>Pense no que o Senhor estava disposto a fazer pela nação de Israel: Ele não apenas a libertou milagrosamente da escravidão egípcia, mas desejava torná-la Sua propriedade preciosa, uma nação de sacerdotes. Ao fundamentar seu relacionamento com Ele em Sua salvação (tanto a temporal, da escravidão egípcia, como a eterna), o Senhor buscava elevá-la a um nível espiritual, intelectual e moral que a tornaria a maravilha do mundo antigo. Tudo isso com o propósito de usar os filhos de Israel para pregar o evangelho às nações. </a:t>
            </a:r>
            <a:r>
              <a:rPr lang="pt-BR" sz="2400" dirty="0">
                <a:solidFill>
                  <a:srgbClr val="FF0000"/>
                </a:solidFill>
                <a:latin typeface="Trebuchet MS" panose="020B0603020202020204" pitchFamily="34" charset="0"/>
              </a:rPr>
              <a:t>Tudo o que eles tinham que fazer, em resposta, era obedecer.</a:t>
            </a:r>
            <a:endParaRPr lang="pt-BR" sz="6600" dirty="0">
              <a:solidFill>
                <a:srgbClr val="FF0000"/>
              </a:solidFill>
              <a:effectLst>
                <a:outerShdw blurRad="38100" dist="38100" dir="2700000" algn="tl">
                  <a:srgbClr val="000000">
                    <a:alpha val="43137"/>
                  </a:srgbClr>
                </a:outerShdw>
              </a:effectLst>
              <a:latin typeface="Trebuchet MS" panose="020B0603020202020204" pitchFamily="34" charset="0"/>
            </a:endParaRPr>
          </a:p>
        </p:txBody>
      </p:sp>
    </p:spTree>
    <p:extLst>
      <p:ext uri="{BB962C8B-B14F-4D97-AF65-F5344CB8AC3E}">
        <p14:creationId xmlns:p14="http://schemas.microsoft.com/office/powerpoint/2010/main" val="2836848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275876" y="1627003"/>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Promessas, promessas…</a:t>
            </a:r>
          </a:p>
        </p:txBody>
      </p:sp>
    </p:spTree>
    <p:extLst>
      <p:ext uri="{BB962C8B-B14F-4D97-AF65-F5344CB8AC3E}">
        <p14:creationId xmlns:p14="http://schemas.microsoft.com/office/powerpoint/2010/main" val="2834143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6375" y="1346775"/>
            <a:ext cx="6702425" cy="6527800"/>
          </a:xfrm>
        </p:spPr>
        <p:txBody>
          <a:bodyPr>
            <a:normAutofit/>
          </a:bodyPr>
          <a:lstStyle/>
          <a:p>
            <a:pPr marL="0" indent="0" algn="just">
              <a:buNone/>
            </a:pPr>
            <a:r>
              <a:rPr lang="pt-BR" sz="3600" dirty="0">
                <a:latin typeface="Trebuchet MS" panose="020B0603020202020204" pitchFamily="34" charset="0"/>
              </a:rPr>
              <a:t>À primeira vista, tudo parecia bem. O Senhor tinha livrado Seu povo, oferecido a ele as promessas da aliança e ele havia concordado em fazer tudo o que o Senhor lhe havia ordenado. </a:t>
            </a:r>
            <a:r>
              <a:rPr lang="pt-BR" sz="3600" dirty="0">
                <a:solidFill>
                  <a:srgbClr val="FF0000"/>
                </a:solidFill>
                <a:latin typeface="Trebuchet MS" panose="020B0603020202020204" pitchFamily="34" charset="0"/>
              </a:rPr>
              <a:t>Era um negócio de sucesso, certo?</a:t>
            </a:r>
            <a:endParaRPr lang="pt-BR" sz="9600" dirty="0">
              <a:solidFill>
                <a:srgbClr val="FF0000"/>
              </a:solidFill>
              <a:latin typeface="Trebuchet MS" panose="020B0603020202020204" pitchFamily="34" charset="0"/>
            </a:endParaRPr>
          </a:p>
        </p:txBody>
      </p:sp>
      <p:pic>
        <p:nvPicPr>
          <p:cNvPr id="6" name="Imagem 5">
            <a:extLst>
              <a:ext uri="{FF2B5EF4-FFF2-40B4-BE49-F238E27FC236}">
                <a16:creationId xmlns:a16="http://schemas.microsoft.com/office/drawing/2014/main" id="{7F054530-909E-4833-BB33-112F71083D3C}"/>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12000" y="990600"/>
            <a:ext cx="4876800" cy="4876800"/>
          </a:xfrm>
          <a:prstGeom prst="rect">
            <a:avLst/>
          </a:prstGeom>
        </p:spPr>
      </p:pic>
    </p:spTree>
    <p:extLst>
      <p:ext uri="{BB962C8B-B14F-4D97-AF65-F5344CB8AC3E}">
        <p14:creationId xmlns:p14="http://schemas.microsoft.com/office/powerpoint/2010/main" val="986269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1339048" y="2381241"/>
            <a:ext cx="9513903" cy="1244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pPr>
              <a:spcAft>
                <a:spcPts val="1200"/>
              </a:spcAft>
            </a:pPr>
            <a:r>
              <a:rPr lang="pt-BR" sz="3600" dirty="0"/>
              <a:t>Qual foi a resposta de Israel à aliança? </a:t>
            </a:r>
            <a:r>
              <a:rPr lang="pt-BR" sz="3600" dirty="0" err="1"/>
              <a:t>Rm</a:t>
            </a:r>
            <a:r>
              <a:rPr lang="pt-BR" sz="3600" dirty="0"/>
              <a:t> 9:31, 32; 10:3; </a:t>
            </a:r>
            <a:r>
              <a:rPr lang="pt-BR" sz="3600" dirty="0" err="1"/>
              <a:t>Hb</a:t>
            </a:r>
            <a:r>
              <a:rPr lang="pt-BR" sz="3600" dirty="0"/>
              <a:t> 4:1, 2</a:t>
            </a:r>
            <a:endParaRPr sz="32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36748311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6375" y="1346775"/>
            <a:ext cx="7201104" cy="6527800"/>
          </a:xfrm>
        </p:spPr>
        <p:txBody>
          <a:bodyPr>
            <a:normAutofit/>
          </a:bodyPr>
          <a:lstStyle/>
          <a:p>
            <a:pPr marL="0" indent="0" algn="just">
              <a:buNone/>
            </a:pPr>
            <a:r>
              <a:rPr lang="pt-BR" dirty="0">
                <a:latin typeface="Trebuchet MS" panose="020B0603020202020204" pitchFamily="34" charset="0"/>
              </a:rPr>
              <a:t>Em tudo o que Deus nos pede para fazer, nosso relacionamento com Ele deve ser fundamentado na fé, que apresenta o fundamento sobre o qual as obras se desenvolvem. As obras em si mesmas – por mais puros que sejam seus motivos, por mais sinceras e numerosas que sejam – não podem nos tornar aceitáveis aos olhos de um Deus santo. Não podiam no tempo de Israel e também não podem em nossos dias.</a:t>
            </a:r>
            <a:endParaRPr lang="pt-BR" sz="11500" dirty="0">
              <a:solidFill>
                <a:srgbClr val="FF0000"/>
              </a:solidFill>
              <a:latin typeface="Trebuchet MS" panose="020B0603020202020204" pitchFamily="34" charset="0"/>
            </a:endParaRPr>
          </a:p>
        </p:txBody>
      </p:sp>
      <p:pic>
        <p:nvPicPr>
          <p:cNvPr id="5" name="Imagem 4" descr="Forma, Seta&#10;&#10;Descrição gerada automaticamente">
            <a:extLst>
              <a:ext uri="{FF2B5EF4-FFF2-40B4-BE49-F238E27FC236}">
                <a16:creationId xmlns:a16="http://schemas.microsoft.com/office/drawing/2014/main" id="{4349D8FD-7487-40B1-9773-D6E9425E2E4F}"/>
              </a:ext>
            </a:extLst>
          </p:cNvPr>
          <p:cNvPicPr>
            <a:picLocks noChangeAspect="1"/>
          </p:cNvPicPr>
          <p:nvPr/>
        </p:nvPicPr>
        <p:blipFill>
          <a:blip r:embed="rId3">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7308926" y="-83890"/>
            <a:ext cx="4604122" cy="6858000"/>
          </a:xfrm>
          <a:prstGeom prst="rect">
            <a:avLst/>
          </a:prstGeom>
        </p:spPr>
      </p:pic>
    </p:spTree>
    <p:extLst>
      <p:ext uri="{BB962C8B-B14F-4D97-AF65-F5344CB8AC3E}">
        <p14:creationId xmlns:p14="http://schemas.microsoft.com/office/powerpoint/2010/main" val="2312308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1339048" y="2196576"/>
            <a:ext cx="9513903" cy="16141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pPr>
              <a:spcAft>
                <a:spcPts val="1200"/>
              </a:spcAft>
            </a:pPr>
            <a:r>
              <a:rPr lang="pt-BR" sz="3200" dirty="0"/>
              <a:t>Se a Bíblia repetidamente enfatiza as obras, por que elas não podem nos tornar aceitáveis aos olhos de Deus? </a:t>
            </a:r>
            <a:r>
              <a:rPr lang="pt-BR" sz="3200" dirty="0" err="1"/>
              <a:t>Is</a:t>
            </a:r>
            <a:r>
              <a:rPr lang="pt-BR" sz="3200" dirty="0"/>
              <a:t> 53:6; 64:6; </a:t>
            </a:r>
            <a:r>
              <a:rPr lang="pt-BR" sz="3200" dirty="0" err="1"/>
              <a:t>Rm</a:t>
            </a:r>
            <a:r>
              <a:rPr lang="pt-BR" sz="3200" dirty="0"/>
              <a:t> 3:23</a:t>
            </a:r>
            <a:endParaRPr sz="36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243872463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354668" y="1050721"/>
            <a:ext cx="11482664" cy="4756558"/>
          </a:xfrm>
        </p:spPr>
        <p:txBody>
          <a:bodyPr>
            <a:normAutofit/>
          </a:bodyPr>
          <a:lstStyle/>
          <a:p>
            <a:pPr marL="0" indent="0" algn="just">
              <a:spcBef>
                <a:spcPts val="0"/>
              </a:spcBef>
              <a:buNone/>
            </a:pPr>
            <a:r>
              <a:rPr lang="pt-BR" dirty="0">
                <a:solidFill>
                  <a:srgbClr val="FF0000"/>
                </a:solidFill>
                <a:latin typeface="Trebuchet MS" panose="020B0603020202020204" pitchFamily="34" charset="0"/>
              </a:rPr>
              <a:t>Infelizmente, o povo hebreu acreditava que a obediência havia se tornado o meio de sua salvação, não o resultado da salvação. </a:t>
            </a:r>
            <a:r>
              <a:rPr lang="pt-BR" dirty="0">
                <a:latin typeface="Trebuchet MS" panose="020B0603020202020204" pitchFamily="34" charset="0"/>
              </a:rPr>
              <a:t>Ele buscou a justiça em sua obediência à lei, não a justiça de Deus, que vem pela fé. A aliança do Sinai – apesar de ter vindo com um conjunto muito mais detalhado de instruções e leis – foi concebida como uma aliança de graça tanto quanto todas as outras alianças anteriores. Essa graça, concedida livremente, provoca uma transformação no coração que leva à obediência. Evidentemente, o problema não era a tentativa do povo de obedecer (a aliança exigia que eles obedecessem); o problema era o tipo de “obediência” que ele prestava, que realmente não era mesmo obediência, como mostrou a história subsequente da nação.</a:t>
            </a:r>
            <a:endParaRPr lang="pt-BR" sz="3600" dirty="0">
              <a:latin typeface="Trebuchet MS" panose="020B0603020202020204" pitchFamily="34" charset="0"/>
            </a:endParaRPr>
          </a:p>
        </p:txBody>
      </p:sp>
    </p:spTree>
    <p:extLst>
      <p:ext uri="{BB962C8B-B14F-4D97-AF65-F5344CB8AC3E}">
        <p14:creationId xmlns:p14="http://schemas.microsoft.com/office/powerpoint/2010/main" val="3943493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53534" y="1233267"/>
            <a:ext cx="11482664" cy="7430898"/>
          </a:xfrm>
        </p:spPr>
        <p:txBody>
          <a:bodyPr>
            <a:normAutofit/>
          </a:bodyPr>
          <a:lstStyle/>
          <a:p>
            <a:pPr marL="0" indent="0" algn="just">
              <a:spcBef>
                <a:spcPts val="0"/>
              </a:spcBef>
              <a:buNone/>
            </a:pPr>
            <a:r>
              <a:rPr lang="pt-BR" sz="3200" dirty="0">
                <a:latin typeface="Trebuchet MS" panose="020B0603020202020204" pitchFamily="34" charset="0"/>
              </a:rPr>
              <a:t>“Durante o cativeiro no Egito, muitos israelitas haviam perdido em grande parte o conhecimento da lei de Deus e misturaram seus preceitos com costumes e tradições pagãos. Deus os levou ao Sinai, e ali, com a própria voz, declarou Sua lei” (Ellen G. White, </a:t>
            </a:r>
            <a:r>
              <a:rPr lang="pt-BR" sz="3200" i="1" dirty="0">
                <a:latin typeface="Trebuchet MS" panose="020B0603020202020204" pitchFamily="34" charset="0"/>
              </a:rPr>
              <a:t>Patriarcas e Profetas</a:t>
            </a:r>
            <a:r>
              <a:rPr lang="pt-BR" sz="3200" dirty="0">
                <a:latin typeface="Trebuchet MS" panose="020B0603020202020204" pitchFamily="34" charset="0"/>
              </a:rPr>
              <a:t>, p. 334).</a:t>
            </a:r>
            <a:endParaRPr lang="pt-BR" sz="4000" dirty="0">
              <a:latin typeface="Trebuchet MS" panose="020B0603020202020204" pitchFamily="34" charset="0"/>
            </a:endParaRPr>
          </a:p>
        </p:txBody>
      </p:sp>
      <p:pic>
        <p:nvPicPr>
          <p:cNvPr id="12" name="Imagem 11" descr="Ícone&#10;&#10;Descrição gerada automaticamente">
            <a:extLst>
              <a:ext uri="{FF2B5EF4-FFF2-40B4-BE49-F238E27FC236}">
                <a16:creationId xmlns:a16="http://schemas.microsoft.com/office/drawing/2014/main" id="{B48B3AC4-3F7E-4C1B-88A0-5EF1E2BE5F8D}"/>
              </a:ext>
            </a:extLst>
          </p:cNvPr>
          <p:cNvPicPr>
            <a:picLocks noChangeAspect="1"/>
          </p:cNvPicPr>
          <p:nvPr/>
        </p:nvPicPr>
        <p:blipFill>
          <a:blip r:embed="rId3">
            <a:clrChange>
              <a:clrFrom>
                <a:srgbClr val="FFFFFF"/>
              </a:clrFrom>
              <a:clrTo>
                <a:srgbClr val="FFFFFF">
                  <a:alpha val="0"/>
                </a:srgbClr>
              </a:clrTo>
            </a:clrChange>
            <a:alphaModFix/>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8758106" y="4425584"/>
            <a:ext cx="4091730" cy="2301598"/>
          </a:xfrm>
          <a:prstGeom prst="rect">
            <a:avLst/>
          </a:prstGeom>
        </p:spPr>
      </p:pic>
    </p:spTree>
    <p:extLst>
      <p:ext uri="{BB962C8B-B14F-4D97-AF65-F5344CB8AC3E}">
        <p14:creationId xmlns:p14="http://schemas.microsoft.com/office/powerpoint/2010/main" val="1830601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5685793" y="2305049"/>
            <a:ext cx="6210300" cy="2854179"/>
          </a:xfrm>
        </p:spPr>
        <p:txBody>
          <a:bodyPr>
            <a:normAutofit/>
          </a:bodyPr>
          <a:lstStyle/>
          <a:p>
            <a:pPr marL="0" indent="0" algn="just">
              <a:buNone/>
            </a:pPr>
            <a:r>
              <a:rPr lang="pt-BR" sz="4000" dirty="0">
                <a:latin typeface="Trebuchet MS" panose="020B0603020202020204" pitchFamily="34" charset="0"/>
              </a:rPr>
              <a:t>Se somos perdoados pela graça, qual é a função da graça na vida de fé e obediência?</a:t>
            </a:r>
            <a:endParaRPr lang="pt-BR" sz="400000" dirty="0">
              <a:effectLst>
                <a:outerShdw blurRad="38100" dist="38100" dir="2700000" algn="tl">
                  <a:srgbClr val="000000">
                    <a:alpha val="43137"/>
                  </a:srgbClr>
                </a:outerShdw>
              </a:effectLst>
              <a:latin typeface="Trebuchet MS" panose="020B0603020202020204" pitchFamily="34" charset="0"/>
            </a:endParaRPr>
          </a:p>
        </p:txBody>
      </p:sp>
      <p:pic>
        <p:nvPicPr>
          <p:cNvPr id="8" name="Imagem 7" descr="Ícone&#10;&#10;Descrição gerada automaticamente">
            <a:extLst>
              <a:ext uri="{FF2B5EF4-FFF2-40B4-BE49-F238E27FC236}">
                <a16:creationId xmlns:a16="http://schemas.microsoft.com/office/drawing/2014/main" id="{7787A845-9AB8-4787-ABDE-5A6C30305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948" y="1438793"/>
            <a:ext cx="4011897" cy="3980414"/>
          </a:xfrm>
          <a:prstGeom prst="rect">
            <a:avLst/>
          </a:prstGeom>
        </p:spPr>
      </p:pic>
    </p:spTree>
    <p:extLst>
      <p:ext uri="{BB962C8B-B14F-4D97-AF65-F5344CB8AC3E}">
        <p14:creationId xmlns:p14="http://schemas.microsoft.com/office/powerpoint/2010/main" val="22890146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33C5EE4E-BCBC-4B77-9A39-EF22DC476479}"/>
              </a:ext>
            </a:extLst>
          </p:cNvPr>
          <p:cNvPicPr>
            <a:picLocks noChangeAspect="1"/>
          </p:cNvPicPr>
          <p:nvPr/>
        </p:nvPicPr>
        <p:blipFill>
          <a:blip r:embed="rId2"/>
          <a:stretch>
            <a:fillRect/>
          </a:stretch>
        </p:blipFill>
        <p:spPr>
          <a:xfrm>
            <a:off x="4630809" y="0"/>
            <a:ext cx="7561191"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25042" y="2001910"/>
            <a:ext cx="6210300" cy="2854179"/>
          </a:xfrm>
        </p:spPr>
        <p:txBody>
          <a:bodyPr>
            <a:normAutofit/>
          </a:bodyPr>
          <a:lstStyle/>
          <a:p>
            <a:pPr marL="0" indent="0" algn="just">
              <a:buNone/>
            </a:pPr>
            <a:r>
              <a:rPr lang="pt-BR" sz="4000" dirty="0">
                <a:effectLst>
                  <a:outerShdw blurRad="38100" dist="38100" dir="2700000" algn="tl">
                    <a:srgbClr val="000000">
                      <a:alpha val="43137"/>
                    </a:srgbClr>
                  </a:outerShdw>
                </a:effectLst>
                <a:latin typeface="Trebuchet MS" panose="020B0603020202020204" pitchFamily="34" charset="0"/>
              </a:rPr>
              <a:t>Conheça o novo </a:t>
            </a:r>
          </a:p>
          <a:p>
            <a:pPr marL="0" indent="0" algn="just">
              <a:buNone/>
            </a:pPr>
            <a:r>
              <a:rPr lang="pt-BR" sz="4000" dirty="0">
                <a:effectLst>
                  <a:outerShdw blurRad="38100" dist="38100" dir="2700000" algn="tl">
                    <a:srgbClr val="000000">
                      <a:alpha val="43137"/>
                    </a:srgbClr>
                  </a:outerShdw>
                </a:effectLst>
                <a:latin typeface="Trebuchet MS" panose="020B0603020202020204" pitchFamily="34" charset="0"/>
              </a:rPr>
              <a:t>Estudo bíblico</a:t>
            </a:r>
          </a:p>
        </p:txBody>
      </p:sp>
    </p:spTree>
    <p:extLst>
      <p:ext uri="{BB962C8B-B14F-4D97-AF65-F5344CB8AC3E}">
        <p14:creationId xmlns:p14="http://schemas.microsoft.com/office/powerpoint/2010/main" val="383372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1ADCD-53DB-49F4-A785-4139D64BB235}"/>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BA99EEC3-2F4F-43C9-9538-F5AA281140E6}"/>
              </a:ext>
            </a:extLst>
          </p:cNvPr>
          <p:cNvSpPr>
            <a:spLocks noGrp="1"/>
          </p:cNvSpPr>
          <p:nvPr>
            <p:ph type="subTitle" idx="1"/>
          </p:nvPr>
        </p:nvSpPr>
        <p:spPr/>
        <p:txBody>
          <a:bodyPr/>
          <a:lstStyle/>
          <a:p>
            <a:endParaRPr lang="pt-BR"/>
          </a:p>
        </p:txBody>
      </p:sp>
      <p:pic>
        <p:nvPicPr>
          <p:cNvPr id="7" name="Imagem 6" descr="Texto&#10;&#10;Descrição gerada automaticamente">
            <a:extLst>
              <a:ext uri="{FF2B5EF4-FFF2-40B4-BE49-F238E27FC236}">
                <a16:creationId xmlns:a16="http://schemas.microsoft.com/office/drawing/2014/main" id="{6851C92A-DE04-4A4B-BA3C-72FEB4438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2835938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1026</TotalTime>
  <Words>2154</Words>
  <Application>Microsoft Office PowerPoint</Application>
  <PresentationFormat>Widescreen</PresentationFormat>
  <Paragraphs>69</Paragraphs>
  <Slides>39</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39</vt:i4>
      </vt:variant>
    </vt:vector>
  </HeadingPairs>
  <TitlesOfParts>
    <vt:vector size="44" baseType="lpstr">
      <vt:lpstr>Arial</vt:lpstr>
      <vt:lpstr>Calibri</vt:lpstr>
      <vt:lpstr>Calibri Light</vt:lpstr>
      <vt:lpstr>Trebuchet MS</vt:lpstr>
      <vt:lpstr>Tema do Office</vt:lpstr>
      <vt:lpstr>Apresentação do PowerPoint</vt:lpstr>
      <vt:lpstr>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USEB - AES - Lucas Costa Viana</dc:creator>
  <cp:lastModifiedBy>jose ferreira Neto</cp:lastModifiedBy>
  <cp:revision>44</cp:revision>
  <dcterms:created xsi:type="dcterms:W3CDTF">2021-04-01T11:30:09Z</dcterms:created>
  <dcterms:modified xsi:type="dcterms:W3CDTF">2021-05-13T18:33:14Z</dcterms:modified>
</cp:coreProperties>
</file>